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64" r:id="rId5"/>
    <p:sldId id="260" r:id="rId6"/>
    <p:sldId id="298" r:id="rId7"/>
    <p:sldId id="297" r:id="rId8"/>
    <p:sldId id="266" r:id="rId9"/>
    <p:sldId id="267" r:id="rId10"/>
    <p:sldId id="280" r:id="rId11"/>
    <p:sldId id="273" r:id="rId12"/>
    <p:sldId id="300" r:id="rId13"/>
    <p:sldId id="312" r:id="rId14"/>
    <p:sldId id="314" r:id="rId15"/>
    <p:sldId id="272" r:id="rId16"/>
    <p:sldId id="319" r:id="rId17"/>
    <p:sldId id="275" r:id="rId18"/>
    <p:sldId id="321" r:id="rId19"/>
    <p:sldId id="278" r:id="rId20"/>
    <p:sldId id="318" r:id="rId21"/>
    <p:sldId id="305" r:id="rId22"/>
    <p:sldId id="322" r:id="rId23"/>
    <p:sldId id="316" r:id="rId24"/>
    <p:sldId id="307" r:id="rId25"/>
    <p:sldId id="288" r:id="rId26"/>
    <p:sldId id="308" r:id="rId27"/>
    <p:sldId id="317" r:id="rId28"/>
    <p:sldId id="320" r:id="rId29"/>
    <p:sldId id="282" r:id="rId30"/>
    <p:sldId id="263" r:id="rId31"/>
    <p:sldId id="291" r:id="rId32"/>
    <p:sldId id="310" r:id="rId33"/>
    <p:sldId id="271" r:id="rId34"/>
    <p:sldId id="306" r:id="rId35"/>
    <p:sldId id="311"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rrison" initials="CG" lastIdx="6" clrIdx="0"/>
  <p:cmAuthor id="1" name="Anneke"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DBD0"/>
    <a:srgbClr val="006C5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021" autoAdjust="0"/>
  </p:normalViewPr>
  <p:slideViewPr>
    <p:cSldViewPr>
      <p:cViewPr>
        <p:scale>
          <a:sx n="60" d="100"/>
          <a:sy n="60" d="100"/>
        </p:scale>
        <p:origin x="-1618" y="-643"/>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BEC4B50-14E6-4027-B13D-D18921FEFED9}" type="datetimeFigureOut">
              <a:rPr lang="en-GB"/>
              <a:pPr>
                <a:defRPr/>
              </a:pPr>
              <a:t>17/11/2011</a:t>
            </a:fld>
            <a:endParaRPr lang="en-GB"/>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en-GB"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791CAEE-C2A5-4829-ABF9-143F53B02D25}" type="slidenum">
              <a:rPr lang="en-GB"/>
              <a:pPr>
                <a:defRPr/>
              </a:pPr>
              <a:t>‹nr.›</a:t>
            </a:fld>
            <a:endParaRPr lang="en-GB"/>
          </a:p>
        </p:txBody>
      </p:sp>
    </p:spTree>
    <p:extLst>
      <p:ext uri="{BB962C8B-B14F-4D97-AF65-F5344CB8AC3E}">
        <p14:creationId xmlns:p14="http://schemas.microsoft.com/office/powerpoint/2010/main" val="912742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i="1"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267A5C-4F1D-42E4-B24B-9E996D80281A}" type="slidenum">
              <a:rPr lang="en-GB"/>
              <a:pPr fontAlgn="base">
                <a:spcBef>
                  <a:spcPct val="0"/>
                </a:spcBef>
                <a:spcAft>
                  <a:spcPct val="0"/>
                </a:spcAft>
                <a:defRPr/>
              </a:pPr>
              <a:t>3</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TextEdit="1"/>
          </p:cNvSpPr>
          <p:nvPr>
            <p:ph type="sldImg"/>
          </p:nvPr>
        </p:nvSpPr>
        <p:spPr bwMode="auto">
          <a:noFill/>
          <a:ln>
            <a:solidFill>
              <a:srgbClr val="000000"/>
            </a:solidFill>
            <a:miter lim="800000"/>
            <a:headEnd/>
            <a:tailEnd/>
          </a:ln>
        </p:spPr>
      </p:sp>
      <p:sp>
        <p:nvSpPr>
          <p:cNvPr id="4813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5222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47107"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6699F0-910F-4A2E-B7F3-1D16FA74A296}" type="slidenum">
              <a:rPr lang="en-GB"/>
              <a:pPr fontAlgn="base">
                <a:spcBef>
                  <a:spcPct val="0"/>
                </a:spcBef>
                <a:spcAft>
                  <a:spcPct val="0"/>
                </a:spcAft>
                <a:defRPr/>
              </a:pPr>
              <a:t>13</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5017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dirty="0" smtClean="0"/>
              <a:t>Size-wise there tend to be either large programmes initiated</a:t>
            </a:r>
            <a:r>
              <a:rPr lang="en-GB" baseline="0" dirty="0" smtClean="0"/>
              <a:t> by government or donor </a:t>
            </a:r>
            <a:r>
              <a:rPr lang="en-GB" dirty="0" smtClean="0"/>
              <a:t>or small pilots or research studies – </a:t>
            </a:r>
          </a:p>
          <a:p>
            <a:pPr eaLnBrk="1" hangingPunct="1">
              <a:spcBef>
                <a:spcPct val="0"/>
              </a:spcBef>
            </a:pPr>
            <a:r>
              <a:rPr lang="en-GB" noProof="0" dirty="0" smtClean="0"/>
              <a:t>12 VPs are still active:  4 initiated by governments: Armenia, 2 in India and 1 in Bangladesh (in collaboration</a:t>
            </a:r>
            <a:r>
              <a:rPr lang="en-GB" baseline="0" noProof="0" dirty="0" smtClean="0"/>
              <a:t> with donors)</a:t>
            </a:r>
            <a:r>
              <a:rPr lang="en-GB" noProof="0" dirty="0" smtClean="0"/>
              <a:t>.  3 </a:t>
            </a:r>
            <a:r>
              <a:rPr lang="en-GB" noProof="0" dirty="0" err="1" smtClean="0"/>
              <a:t>KfW</a:t>
            </a:r>
            <a:r>
              <a:rPr lang="en-GB" noProof="0" dirty="0" smtClean="0"/>
              <a:t>: Uganda, Kenya, Cambodia. 4 by social</a:t>
            </a:r>
            <a:r>
              <a:rPr lang="en-GB" baseline="0" noProof="0" dirty="0" smtClean="0"/>
              <a:t> </a:t>
            </a:r>
            <a:r>
              <a:rPr lang="en-GB" noProof="0" dirty="0" smtClean="0"/>
              <a:t>Franchise (3 MSI,</a:t>
            </a:r>
            <a:r>
              <a:rPr lang="en-GB" baseline="0" noProof="0" dirty="0" smtClean="0"/>
              <a:t> </a:t>
            </a:r>
            <a:r>
              <a:rPr lang="en-GB" noProof="0" dirty="0" smtClean="0"/>
              <a:t>1 PSI) and 1 by USAID in Cambodia.</a:t>
            </a:r>
            <a:r>
              <a:rPr lang="en-GB" baseline="0" noProof="0" dirty="0" smtClean="0"/>
              <a:t>  Six of these 12 are large programs</a:t>
            </a:r>
            <a:endParaRPr lang="en-GB" noProof="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GB" noProof="0" dirty="0" smtClean="0"/>
              <a:t>24 are not active anymore.</a:t>
            </a:r>
            <a:r>
              <a:rPr lang="en-GB" baseline="0" noProof="0" dirty="0" smtClean="0"/>
              <a:t>   Three because they met their objectives: fertility at replacement levels in Taiwan and Korea and in Indonesia private midwifes available in rural areas. </a:t>
            </a:r>
          </a:p>
          <a:p>
            <a:pPr marL="0" marR="0" indent="0" algn="l" defTabSz="914400" rtl="0" eaLnBrk="1" fontAlgn="base" latinLnBrk="0" hangingPunct="1">
              <a:lnSpc>
                <a:spcPct val="100000"/>
              </a:lnSpc>
              <a:spcBef>
                <a:spcPct val="0"/>
              </a:spcBef>
              <a:spcAft>
                <a:spcPct val="0"/>
              </a:spcAft>
              <a:buClrTx/>
              <a:buSzTx/>
              <a:buFontTx/>
              <a:buNone/>
              <a:tabLst/>
              <a:defRPr/>
            </a:pPr>
            <a:r>
              <a:rPr lang="en-GB" baseline="0" noProof="0" dirty="0" smtClean="0"/>
              <a:t>Thirteen were pilots, or small studies which </a:t>
            </a:r>
            <a:r>
              <a:rPr lang="en-GB" dirty="0" smtClean="0"/>
              <a:t>pilots either tend to end (end of research) or be scaled up </a:t>
            </a:r>
          </a:p>
          <a:p>
            <a:pPr eaLnBrk="1" hangingPunct="1">
              <a:spcBef>
                <a:spcPct val="0"/>
              </a:spcBef>
            </a:pPr>
            <a:r>
              <a:rPr lang="en-GB" noProof="0" dirty="0" smtClean="0"/>
              <a:t>Pilots, 7 pure pilots: 6 India (5 USAID and 1 Government in India( and the University scheme in Uganda)</a:t>
            </a:r>
          </a:p>
          <a:p>
            <a:pPr eaLnBrk="1" hangingPunct="1">
              <a:spcBef>
                <a:spcPct val="0"/>
              </a:spcBef>
            </a:pPr>
            <a:endParaRPr lang="en-GB" noProof="0" dirty="0" smtClean="0"/>
          </a:p>
        </p:txBody>
      </p:sp>
      <p:sp>
        <p:nvSpPr>
          <p:cNvPr id="53251"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ED32F2-0C39-470D-AEB5-220ED1275664}" type="slidenum">
              <a:rPr lang="en-GB"/>
              <a:pPr fontAlgn="base">
                <a:spcBef>
                  <a:spcPct val="0"/>
                </a:spcBef>
                <a:spcAft>
                  <a:spcPct val="0"/>
                </a:spcAft>
                <a:defRPr/>
              </a:pPr>
              <a:t>14</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5427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49155"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DDAC4E-30DF-4EAD-90EA-AA408207353E}" type="slidenum">
              <a:rPr lang="en-GB"/>
              <a:pPr fontAlgn="base">
                <a:spcBef>
                  <a:spcPct val="0"/>
                </a:spcBef>
                <a:spcAft>
                  <a:spcPct val="0"/>
                </a:spcAft>
                <a:defRPr/>
              </a:pPr>
              <a:t>15</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TextEdit="1"/>
          </p:cNvSpPr>
          <p:nvPr>
            <p:ph type="sldImg"/>
          </p:nvPr>
        </p:nvSpPr>
        <p:spPr bwMode="auto">
          <a:noFill/>
          <a:ln>
            <a:solidFill>
              <a:srgbClr val="000000"/>
            </a:solidFill>
            <a:miter lim="800000"/>
            <a:headEnd/>
            <a:tailEnd/>
          </a:ln>
        </p:spPr>
      </p:sp>
      <p:sp>
        <p:nvSpPr>
          <p:cNvPr id="624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TextEdit="1"/>
          </p:cNvSpPr>
          <p:nvPr>
            <p:ph type="sldImg"/>
          </p:nvPr>
        </p:nvSpPr>
        <p:spPr bwMode="auto">
          <a:noFill/>
          <a:ln>
            <a:solidFill>
              <a:srgbClr val="000000"/>
            </a:solidFill>
            <a:miter lim="800000"/>
            <a:headEnd/>
            <a:tailEnd/>
          </a:ln>
        </p:spPr>
      </p:sp>
      <p:sp>
        <p:nvSpPr>
          <p:cNvPr id="583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pPr>
              <a:defRPr/>
            </a:pPr>
            <a:fld id="{C791CAEE-C2A5-4829-ABF9-143F53B02D25}" type="slidenum">
              <a:rPr lang="en-GB" smtClean="0"/>
              <a:pPr>
                <a:defRPr/>
              </a:pPr>
              <a:t>18</a:t>
            </a:fld>
            <a:endParaRPr lang="en-GB"/>
          </a:p>
        </p:txBody>
      </p:sp>
    </p:spTree>
    <p:extLst>
      <p:ext uri="{BB962C8B-B14F-4D97-AF65-F5344CB8AC3E}">
        <p14:creationId xmlns:p14="http://schemas.microsoft.com/office/powerpoint/2010/main" val="3070174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noProof="0" dirty="0" smtClean="0"/>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CE214A-3514-4D35-8A2F-FDB8FD7C2625}" type="slidenum">
              <a:rPr lang="en-GB"/>
              <a:pPr fontAlgn="base">
                <a:spcBef>
                  <a:spcPct val="0"/>
                </a:spcBef>
                <a:spcAft>
                  <a:spcPct val="0"/>
                </a:spcAft>
                <a:defRPr/>
              </a:pPr>
              <a:t>19</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TextEdit="1"/>
          </p:cNvSpPr>
          <p:nvPr>
            <p:ph type="sldImg"/>
          </p:nvPr>
        </p:nvSpPr>
        <p:spPr bwMode="auto">
          <a:noFill/>
          <a:ln>
            <a:solidFill>
              <a:srgbClr val="000000"/>
            </a:solidFill>
            <a:miter lim="800000"/>
            <a:headEnd/>
            <a:tailEnd/>
          </a:ln>
        </p:spPr>
      </p:sp>
      <p:sp>
        <p:nvSpPr>
          <p:cNvPr id="665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914541-28A2-47E3-A0D5-D1D7F8E166D7}" type="slidenum">
              <a:rPr lang="en-GB"/>
              <a:pPr fontAlgn="base">
                <a:spcBef>
                  <a:spcPct val="0"/>
                </a:spcBef>
                <a:spcAft>
                  <a:spcPct val="0"/>
                </a:spcAft>
                <a:defRPr/>
              </a:pPr>
              <a:t>21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048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noProof="0" dirty="0" smtClean="0"/>
          </a:p>
        </p:txBody>
      </p:sp>
      <p:sp>
        <p:nvSpPr>
          <p:cNvPr id="19459"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B62D5B-150F-4308-90BA-DEED0D49B055}" type="slidenum">
              <a:rPr lang="en-GB"/>
              <a:pPr fontAlgn="base">
                <a:spcBef>
                  <a:spcPct val="0"/>
                </a:spcBef>
                <a:spcAft>
                  <a:spcPct val="0"/>
                </a:spcAft>
                <a:defRPr/>
              </a:pPr>
              <a:t>4</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pPr>
              <a:defRPr/>
            </a:pPr>
            <a:fld id="{C791CAEE-C2A5-4829-ABF9-143F53B02D25}" type="slidenum">
              <a:rPr lang="en-GB" smtClean="0"/>
              <a:pPr>
                <a:defRPr/>
              </a:pPr>
              <a:t>22</a:t>
            </a:fld>
            <a:endParaRPr lang="en-GB"/>
          </a:p>
        </p:txBody>
      </p:sp>
    </p:spTree>
    <p:extLst>
      <p:ext uri="{BB962C8B-B14F-4D97-AF65-F5344CB8AC3E}">
        <p14:creationId xmlns:p14="http://schemas.microsoft.com/office/powerpoint/2010/main" val="4091149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TextEdit="1"/>
          </p:cNvSpPr>
          <p:nvPr>
            <p:ph type="sldImg"/>
          </p:nvPr>
        </p:nvSpPr>
        <p:spPr bwMode="auto">
          <a:noFill/>
          <a:ln>
            <a:solidFill>
              <a:srgbClr val="000000"/>
            </a:solidFill>
            <a:miter lim="800000"/>
            <a:headEnd/>
            <a:tailEnd/>
          </a:ln>
        </p:spPr>
      </p:sp>
      <p:sp>
        <p:nvSpPr>
          <p:cNvPr id="727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837BD5-92A9-40A6-8F9A-FD84DD629657}" type="slidenum">
              <a:rPr lang="en-GB"/>
              <a:pPr fontAlgn="base">
                <a:spcBef>
                  <a:spcPct val="0"/>
                </a:spcBef>
                <a:spcAft>
                  <a:spcPct val="0"/>
                </a:spcAft>
                <a:defRPr/>
              </a:pPr>
              <a:t>24</a:t>
            </a:fld>
            <a:endParaRPr lang="en-GB"/>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None/>
            </a:pPr>
            <a:endParaRPr lang="en-GB"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8192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8192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FA8B81-3CCC-4015-9FB5-097109AD0555}" type="slidenum">
              <a:rPr lang="es-ES_tradnl" smtClean="0">
                <a:latin typeface="Times New Roman" pitchFamily="18" charset="0"/>
              </a:rPr>
              <a:pPr fontAlgn="base">
                <a:spcBef>
                  <a:spcPct val="0"/>
                </a:spcBef>
                <a:spcAft>
                  <a:spcPct val="0"/>
                </a:spcAft>
              </a:pPr>
              <a:t>25</a:t>
            </a:fld>
            <a:endParaRPr lang="es-ES_tradnl"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35E7C0-1C06-486C-B414-9AE91F068D10}" type="slidenum">
              <a:rPr lang="en-GB"/>
              <a:pPr fontAlgn="base">
                <a:spcBef>
                  <a:spcPct val="0"/>
                </a:spcBef>
                <a:spcAft>
                  <a:spcPct val="0"/>
                </a:spcAft>
                <a:defRPr/>
              </a:pPr>
              <a:t>26</a:t>
            </a:fld>
            <a:endParaRPr lang="en-GB"/>
          </a:p>
        </p:txBody>
      </p:sp>
      <p:sp>
        <p:nvSpPr>
          <p:cNvPr id="778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None/>
            </a:pPr>
            <a:endParaRPr lang="en-GB" b="0"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noFill/>
          <a:ln>
            <a:solidFill>
              <a:srgbClr val="000000"/>
            </a:solidFill>
            <a:miter lim="800000"/>
            <a:headEnd/>
            <a:tailEnd/>
          </a:ln>
        </p:spPr>
      </p:sp>
      <p:sp>
        <p:nvSpPr>
          <p:cNvPr id="86019" name="Rectangle 3"/>
          <p:cNvSpPr>
            <a:spLocks noGrp="1"/>
          </p:cNvSpPr>
          <p:nvPr>
            <p:ph type="body" idx="1"/>
          </p:nvPr>
        </p:nvSpPr>
        <p:spPr bwMode="auto">
          <a:noFill/>
        </p:spPr>
        <p:txBody>
          <a:bodyPr wrap="square" numCol="1" anchor="t" anchorCtr="0" compatLnSpc="1">
            <a:prstTxWarp prst="textNoShape">
              <a:avLst/>
            </a:prstTxWarp>
          </a:bodyPr>
          <a:lstStyle/>
          <a:p>
            <a:endParaRPr lang="en-GB" sz="1000" dirty="0"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pPr>
              <a:defRPr/>
            </a:pPr>
            <a:fld id="{C791CAEE-C2A5-4829-ABF9-143F53B02D25}" type="slidenum">
              <a:rPr lang="en-GB" smtClean="0"/>
              <a:pPr>
                <a:defRPr/>
              </a:pPr>
              <a:t>28</a:t>
            </a:fld>
            <a:endParaRPr lang="en-GB"/>
          </a:p>
        </p:txBody>
      </p:sp>
    </p:spTree>
    <p:extLst>
      <p:ext uri="{BB962C8B-B14F-4D97-AF65-F5344CB8AC3E}">
        <p14:creationId xmlns:p14="http://schemas.microsoft.com/office/powerpoint/2010/main" val="2662597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TextEdit="1"/>
          </p:cNvSpPr>
          <p:nvPr>
            <p:ph type="sldImg"/>
          </p:nvPr>
        </p:nvSpPr>
        <p:spPr bwMode="auto">
          <a:noFill/>
          <a:ln>
            <a:solidFill>
              <a:srgbClr val="000000"/>
            </a:solidFill>
            <a:miter lim="800000"/>
            <a:headEnd/>
            <a:tailEnd/>
          </a:ln>
        </p:spPr>
      </p:sp>
      <p:sp>
        <p:nvSpPr>
          <p:cNvPr id="563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b="1" dirty="0" smtClean="0"/>
              <a:t>These tend to be sub-objectives </a:t>
            </a:r>
            <a:r>
              <a:rPr lang="en-GB" dirty="0" smtClean="0"/>
              <a:t>(exception of piloting the voucher approach – the smaller programmes)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D27CEF-9565-4F3A-9F32-895C729184CE}" type="slidenum">
              <a:rPr lang="es-ES_tradnl" smtClean="0">
                <a:latin typeface="Times New Roman" pitchFamily="18" charset="0"/>
              </a:rPr>
              <a:pPr fontAlgn="base">
                <a:spcBef>
                  <a:spcPct val="0"/>
                </a:spcBef>
                <a:spcAft>
                  <a:spcPct val="0"/>
                </a:spcAft>
              </a:pPr>
              <a:t>30</a:t>
            </a:fld>
            <a:endParaRPr lang="es-ES_tradnl" smtClean="0">
              <a:latin typeface="Times New Roman" pitchFamily="18" charset="0"/>
            </a:endParaRPr>
          </a:p>
        </p:txBody>
      </p:sp>
      <p:sp>
        <p:nvSpPr>
          <p:cNvPr id="2867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867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GB"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312954-2BCE-4740-9060-9CD8F6EA3264}" type="slidenum">
              <a:rPr lang="es-ES_tradnl" smtClean="0">
                <a:latin typeface="Times New Roman" pitchFamily="18" charset="0"/>
              </a:rPr>
              <a:pPr fontAlgn="base">
                <a:spcBef>
                  <a:spcPct val="0"/>
                </a:spcBef>
                <a:spcAft>
                  <a:spcPct val="0"/>
                </a:spcAft>
              </a:pPr>
              <a:t>31</a:t>
            </a:fld>
            <a:endParaRPr lang="es-ES_tradnl" smtClean="0">
              <a:latin typeface="Times New Roman" pitchFamily="18" charset="0"/>
            </a:endParaRPr>
          </a:p>
        </p:txBody>
      </p:sp>
      <p:sp>
        <p:nvSpPr>
          <p:cNvPr id="3072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072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noProof="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bwMode="auto">
          <a:noFill/>
          <a:ln>
            <a:solidFill>
              <a:srgbClr val="000000"/>
            </a:solidFill>
            <a:miter lim="800000"/>
            <a:headEnd/>
            <a:tailEnd/>
          </a:ln>
        </p:spPr>
      </p:sp>
      <p:sp>
        <p:nvSpPr>
          <p:cNvPr id="419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z="800" i="1"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789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100" dirty="0" smtClean="0"/>
          </a:p>
        </p:txBody>
      </p:sp>
      <p:sp>
        <p:nvSpPr>
          <p:cNvPr id="37891"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D7555F-AF5B-4553-887B-8328ED6F6F7F}" type="slidenum">
              <a:rPr lang="es-ES_tradnl" smtClean="0">
                <a:latin typeface="Times New Roman" pitchFamily="18" charset="0"/>
              </a:rPr>
              <a:pPr fontAlgn="base">
                <a:spcBef>
                  <a:spcPct val="0"/>
                </a:spcBef>
                <a:spcAft>
                  <a:spcPct val="0"/>
                </a:spcAft>
              </a:pPr>
              <a:t>33</a:t>
            </a:fld>
            <a:endParaRPr lang="es-ES_tradnl"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cs typeface="Times New Roman" pitchFamily="18" charset="0"/>
              </a:rPr>
              <a:t>For example the impact of treatment vouchers on the prevalence of sexual transmitted infections in sex workers in Nicaragua.  According to the availability of funding each 3 or 4 months, voucher rounds were organised which gave sex workers access to services. If funding was limited the next round would be after 5, 6 or even 7 months.  On the Y-axis is plotted the height of the prevalence of the sexual transmitted infections. The size of the blue circles represents the time period between the voucher rounds, the larger the circle the longer the period between rounds.  After each round the prevalence of infections goes down, but bounces back if too much time elapses.  The graph shows that when funding became more regular and periods between voucher rounds shorter the prevalence of sexual transmitted infections in sex workers reduced further. </a:t>
            </a:r>
          </a:p>
          <a:p>
            <a:pPr eaLnBrk="1" hangingPunct="1">
              <a:spcBef>
                <a:spcPct val="0"/>
              </a:spcBef>
            </a:pPr>
            <a:r>
              <a:rPr lang="en-GB" sz="800" b="1" dirty="0" smtClean="0">
                <a:solidFill>
                  <a:srgbClr val="006C5F"/>
                </a:solidFill>
              </a:rPr>
              <a:t>Shorter periods between voucher rounds, lower bounce back of STIs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56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F62B16-3459-4993-9960-6B881005D680}" type="slidenum">
              <a:rPr lang="en-GB"/>
              <a:pPr fontAlgn="base">
                <a:spcBef>
                  <a:spcPct val="0"/>
                </a:spcBef>
                <a:spcAft>
                  <a:spcPct val="0"/>
                </a:spcAft>
                <a:defRPr/>
              </a:pPr>
              <a:t>35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None/>
            </a:pPr>
            <a:endParaRPr lang="en-GB"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GB" dirty="0"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6CA7B2-918A-4418-998D-9C8551061211}" type="slidenum">
              <a:rPr lang="en-GB"/>
              <a:pPr fontAlgn="base">
                <a:spcBef>
                  <a:spcPct val="0"/>
                </a:spcBef>
                <a:spcAft>
                  <a:spcPct val="0"/>
                </a:spcAft>
                <a:defRPr/>
              </a:pPr>
              <a:t>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lnSpc>
                <a:spcPct val="90000"/>
              </a:lnSpc>
              <a:spcBef>
                <a:spcPct val="0"/>
              </a:spcBef>
            </a:pPr>
            <a:endParaRPr lang="en-GB" dirty="0"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EB0034-F12E-46E6-BECF-3BFB0D4EFF4A}" type="slidenum">
              <a:rPr lang="en-GB"/>
              <a:pPr fontAlgn="base">
                <a:spcBef>
                  <a:spcPct val="0"/>
                </a:spcBef>
                <a:spcAft>
                  <a:spcPct val="0"/>
                </a:spcAft>
                <a:defRPr/>
              </a:pPr>
              <a:t>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b="1" dirty="0" smtClean="0"/>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BC9880-8CAA-4269-852F-A7F1AB2D34CB}" type="slidenum">
              <a:rPr lang="en-GB"/>
              <a:pPr fontAlgn="base">
                <a:spcBef>
                  <a:spcPct val="0"/>
                </a:spcBef>
                <a:spcAft>
                  <a:spcPct val="0"/>
                </a:spcAft>
                <a:defRPr/>
              </a:pPr>
              <a:t>10</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4608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noProof="0" dirty="0" smtClean="0"/>
          </a:p>
        </p:txBody>
      </p:sp>
      <p:sp>
        <p:nvSpPr>
          <p:cNvPr id="44035"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9378C7-2DF6-4B0D-842A-63C66015F127}" type="slidenum">
              <a:rPr lang="en-GB"/>
              <a:pPr fontAlgn="base">
                <a:spcBef>
                  <a:spcPct val="0"/>
                </a:spcBef>
                <a:spcAft>
                  <a:spcPct val="0"/>
                </a:spcAft>
                <a:defRPr/>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en-GB"/>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GB"/>
          </a:p>
        </p:txBody>
      </p:sp>
      <p:sp>
        <p:nvSpPr>
          <p:cNvPr id="4" name="Tijdelijke aanduiding voor datum 3"/>
          <p:cNvSpPr>
            <a:spLocks noGrp="1"/>
          </p:cNvSpPr>
          <p:nvPr>
            <p:ph type="dt" sz="half" idx="10"/>
          </p:nvPr>
        </p:nvSpPr>
        <p:spPr/>
        <p:txBody>
          <a:bodyPr/>
          <a:lstStyle>
            <a:lvl1pPr>
              <a:defRPr/>
            </a:lvl1pPr>
          </a:lstStyle>
          <a:p>
            <a:pPr>
              <a:defRPr/>
            </a:pPr>
            <a:fld id="{380D695B-BE09-48F6-970B-FFD8CCA99FCA}" type="datetimeFigureOut">
              <a:rPr lang="en-GB"/>
              <a:pPr>
                <a:defRPr/>
              </a:pPr>
              <a:t>17/11/2011</a:t>
            </a:fld>
            <a:endParaRPr lang="en-GB"/>
          </a:p>
        </p:txBody>
      </p:sp>
      <p:sp>
        <p:nvSpPr>
          <p:cNvPr id="5" name="Tijdelijke aanduiding voor voettekst 4"/>
          <p:cNvSpPr>
            <a:spLocks noGrp="1"/>
          </p:cNvSpPr>
          <p:nvPr>
            <p:ph type="ftr" sz="quarter" idx="11"/>
          </p:nvPr>
        </p:nvSpPr>
        <p:spPr/>
        <p:txBody>
          <a:bodyPr/>
          <a:lstStyle>
            <a:lvl1pPr>
              <a:defRPr/>
            </a:lvl1pPr>
          </a:lstStyle>
          <a:p>
            <a:pPr>
              <a:defRPr/>
            </a:pPr>
            <a:endParaRPr lang="en-GB"/>
          </a:p>
        </p:txBody>
      </p:sp>
      <p:sp>
        <p:nvSpPr>
          <p:cNvPr id="6" name="Tijdelijke aanduiding voor dianummer 5"/>
          <p:cNvSpPr>
            <a:spLocks noGrp="1"/>
          </p:cNvSpPr>
          <p:nvPr>
            <p:ph type="sldNum" sz="quarter" idx="12"/>
          </p:nvPr>
        </p:nvSpPr>
        <p:spPr/>
        <p:txBody>
          <a:bodyPr/>
          <a:lstStyle>
            <a:lvl1pPr>
              <a:defRPr/>
            </a:lvl1pPr>
          </a:lstStyle>
          <a:p>
            <a:pPr>
              <a:defRPr/>
            </a:pPr>
            <a:fld id="{A35161FB-EB63-4234-A8EE-AF487AE72B9A}" type="slidenum">
              <a:rPr lang="en-GB"/>
              <a:pPr>
                <a:defRPr/>
              </a:pPr>
              <a:t>‹nr.›</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datum 3"/>
          <p:cNvSpPr>
            <a:spLocks noGrp="1"/>
          </p:cNvSpPr>
          <p:nvPr>
            <p:ph type="dt" sz="half" idx="10"/>
          </p:nvPr>
        </p:nvSpPr>
        <p:spPr/>
        <p:txBody>
          <a:bodyPr/>
          <a:lstStyle>
            <a:lvl1pPr>
              <a:defRPr/>
            </a:lvl1pPr>
          </a:lstStyle>
          <a:p>
            <a:pPr>
              <a:defRPr/>
            </a:pPr>
            <a:fld id="{4F28CB5E-9F1D-49F5-9C0F-4D86E29EE859}" type="datetimeFigureOut">
              <a:rPr lang="en-GB"/>
              <a:pPr>
                <a:defRPr/>
              </a:pPr>
              <a:t>17/11/2011</a:t>
            </a:fld>
            <a:endParaRPr lang="en-GB"/>
          </a:p>
        </p:txBody>
      </p:sp>
      <p:sp>
        <p:nvSpPr>
          <p:cNvPr id="5" name="Tijdelijke aanduiding voor voettekst 4"/>
          <p:cNvSpPr>
            <a:spLocks noGrp="1"/>
          </p:cNvSpPr>
          <p:nvPr>
            <p:ph type="ftr" sz="quarter" idx="11"/>
          </p:nvPr>
        </p:nvSpPr>
        <p:spPr/>
        <p:txBody>
          <a:bodyPr/>
          <a:lstStyle>
            <a:lvl1pPr>
              <a:defRPr/>
            </a:lvl1pPr>
          </a:lstStyle>
          <a:p>
            <a:pPr>
              <a:defRPr/>
            </a:pPr>
            <a:endParaRPr lang="en-GB"/>
          </a:p>
        </p:txBody>
      </p:sp>
      <p:sp>
        <p:nvSpPr>
          <p:cNvPr id="6" name="Tijdelijke aanduiding voor dianummer 5"/>
          <p:cNvSpPr>
            <a:spLocks noGrp="1"/>
          </p:cNvSpPr>
          <p:nvPr>
            <p:ph type="sldNum" sz="quarter" idx="12"/>
          </p:nvPr>
        </p:nvSpPr>
        <p:spPr/>
        <p:txBody>
          <a:bodyPr/>
          <a:lstStyle>
            <a:lvl1pPr>
              <a:defRPr/>
            </a:lvl1pPr>
          </a:lstStyle>
          <a:p>
            <a:pPr>
              <a:defRPr/>
            </a:pPr>
            <a:fld id="{1723D586-7650-44B1-AAC5-EF1CB30DF0BF}" type="slidenum">
              <a:rPr lang="en-GB"/>
              <a:pPr>
                <a:defRPr/>
              </a:pPr>
              <a:t>‹nr.›</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en-GB"/>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datum 3"/>
          <p:cNvSpPr>
            <a:spLocks noGrp="1"/>
          </p:cNvSpPr>
          <p:nvPr>
            <p:ph type="dt" sz="half" idx="10"/>
          </p:nvPr>
        </p:nvSpPr>
        <p:spPr/>
        <p:txBody>
          <a:bodyPr/>
          <a:lstStyle>
            <a:lvl1pPr>
              <a:defRPr/>
            </a:lvl1pPr>
          </a:lstStyle>
          <a:p>
            <a:pPr>
              <a:defRPr/>
            </a:pPr>
            <a:fld id="{AAB2A9F8-7CA4-4F47-B68F-12FAB22A0C9C}" type="datetimeFigureOut">
              <a:rPr lang="en-GB"/>
              <a:pPr>
                <a:defRPr/>
              </a:pPr>
              <a:t>17/11/2011</a:t>
            </a:fld>
            <a:endParaRPr lang="en-GB"/>
          </a:p>
        </p:txBody>
      </p:sp>
      <p:sp>
        <p:nvSpPr>
          <p:cNvPr id="5" name="Tijdelijke aanduiding voor voettekst 4"/>
          <p:cNvSpPr>
            <a:spLocks noGrp="1"/>
          </p:cNvSpPr>
          <p:nvPr>
            <p:ph type="ftr" sz="quarter" idx="11"/>
          </p:nvPr>
        </p:nvSpPr>
        <p:spPr/>
        <p:txBody>
          <a:bodyPr/>
          <a:lstStyle>
            <a:lvl1pPr>
              <a:defRPr/>
            </a:lvl1pPr>
          </a:lstStyle>
          <a:p>
            <a:pPr>
              <a:defRPr/>
            </a:pPr>
            <a:endParaRPr lang="en-GB"/>
          </a:p>
        </p:txBody>
      </p:sp>
      <p:sp>
        <p:nvSpPr>
          <p:cNvPr id="6" name="Tijdelijke aanduiding voor dianummer 5"/>
          <p:cNvSpPr>
            <a:spLocks noGrp="1"/>
          </p:cNvSpPr>
          <p:nvPr>
            <p:ph type="sldNum" sz="quarter" idx="12"/>
          </p:nvPr>
        </p:nvSpPr>
        <p:spPr/>
        <p:txBody>
          <a:bodyPr/>
          <a:lstStyle>
            <a:lvl1pPr>
              <a:defRPr/>
            </a:lvl1pPr>
          </a:lstStyle>
          <a:p>
            <a:pPr>
              <a:defRPr/>
            </a:pPr>
            <a:fld id="{45F0A443-231C-4C34-9F4A-AA3CF58006E9}" type="slidenum">
              <a:rPr lang="en-GB"/>
              <a:pPr>
                <a:defRPr/>
              </a:pPr>
              <a:t>‹nr.›</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Tijdelijke aanduiding voor datum 3"/>
          <p:cNvSpPr>
            <a:spLocks noGrp="1"/>
          </p:cNvSpPr>
          <p:nvPr>
            <p:ph type="dt" sz="half" idx="10"/>
          </p:nvPr>
        </p:nvSpPr>
        <p:spPr/>
        <p:txBody>
          <a:bodyPr/>
          <a:lstStyle>
            <a:lvl1pPr>
              <a:defRPr/>
            </a:lvl1pPr>
          </a:lstStyle>
          <a:p>
            <a:pPr>
              <a:defRPr/>
            </a:pPr>
            <a:fld id="{3EDA2A77-FDCF-41EB-846A-D83922271E5F}" type="datetimeFigureOut">
              <a:rPr lang="en-GB"/>
              <a:pPr>
                <a:defRPr/>
              </a:pPr>
              <a:t>17/11/2011</a:t>
            </a:fld>
            <a:endParaRPr lang="en-GB"/>
          </a:p>
        </p:txBody>
      </p:sp>
      <p:sp>
        <p:nvSpPr>
          <p:cNvPr id="5" name="Tijdelijke aanduiding voor voettekst 4"/>
          <p:cNvSpPr>
            <a:spLocks noGrp="1"/>
          </p:cNvSpPr>
          <p:nvPr>
            <p:ph type="ftr" sz="quarter" idx="11"/>
          </p:nvPr>
        </p:nvSpPr>
        <p:spPr/>
        <p:txBody>
          <a:bodyPr/>
          <a:lstStyle>
            <a:lvl1pPr>
              <a:defRPr/>
            </a:lvl1pPr>
          </a:lstStyle>
          <a:p>
            <a:pPr>
              <a:defRPr/>
            </a:pPr>
            <a:endParaRPr lang="en-GB"/>
          </a:p>
        </p:txBody>
      </p:sp>
      <p:sp>
        <p:nvSpPr>
          <p:cNvPr id="6" name="Tijdelijke aanduiding voor dianummer 5"/>
          <p:cNvSpPr>
            <a:spLocks noGrp="1"/>
          </p:cNvSpPr>
          <p:nvPr>
            <p:ph type="sldNum" sz="quarter" idx="12"/>
          </p:nvPr>
        </p:nvSpPr>
        <p:spPr/>
        <p:txBody>
          <a:bodyPr/>
          <a:lstStyle>
            <a:lvl1pPr>
              <a:defRPr/>
            </a:lvl1pPr>
          </a:lstStyle>
          <a:p>
            <a:pPr>
              <a:defRPr/>
            </a:pPr>
            <a:fld id="{CCBF582F-8952-428A-B303-9E2D28824733}" type="slidenum">
              <a:rPr lang="en-GB"/>
              <a:pPr>
                <a:defRPr/>
              </a:pPr>
              <a:t>‹nr.›</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datum 3"/>
          <p:cNvSpPr>
            <a:spLocks noGrp="1"/>
          </p:cNvSpPr>
          <p:nvPr>
            <p:ph type="dt" sz="half" idx="10"/>
          </p:nvPr>
        </p:nvSpPr>
        <p:spPr/>
        <p:txBody>
          <a:bodyPr/>
          <a:lstStyle>
            <a:lvl1pPr>
              <a:defRPr/>
            </a:lvl1pPr>
          </a:lstStyle>
          <a:p>
            <a:pPr>
              <a:defRPr/>
            </a:pPr>
            <a:fld id="{53061C1E-5058-422A-B425-24604835E581}" type="datetimeFigureOut">
              <a:rPr lang="en-GB"/>
              <a:pPr>
                <a:defRPr/>
              </a:pPr>
              <a:t>17/11/2011</a:t>
            </a:fld>
            <a:endParaRPr lang="en-GB"/>
          </a:p>
        </p:txBody>
      </p:sp>
      <p:sp>
        <p:nvSpPr>
          <p:cNvPr id="5" name="Tijdelijke aanduiding voor voettekst 4"/>
          <p:cNvSpPr>
            <a:spLocks noGrp="1"/>
          </p:cNvSpPr>
          <p:nvPr>
            <p:ph type="ftr" sz="quarter" idx="11"/>
          </p:nvPr>
        </p:nvSpPr>
        <p:spPr/>
        <p:txBody>
          <a:bodyPr/>
          <a:lstStyle>
            <a:lvl1pPr>
              <a:defRPr/>
            </a:lvl1pPr>
          </a:lstStyle>
          <a:p>
            <a:pPr>
              <a:defRPr/>
            </a:pPr>
            <a:endParaRPr lang="en-GB"/>
          </a:p>
        </p:txBody>
      </p:sp>
      <p:sp>
        <p:nvSpPr>
          <p:cNvPr id="6" name="Tijdelijke aanduiding voor dianummer 5"/>
          <p:cNvSpPr>
            <a:spLocks noGrp="1"/>
          </p:cNvSpPr>
          <p:nvPr>
            <p:ph type="sldNum" sz="quarter" idx="12"/>
          </p:nvPr>
        </p:nvSpPr>
        <p:spPr/>
        <p:txBody>
          <a:bodyPr/>
          <a:lstStyle>
            <a:lvl1pPr>
              <a:defRPr/>
            </a:lvl1pPr>
          </a:lstStyle>
          <a:p>
            <a:pPr>
              <a:defRPr/>
            </a:pPr>
            <a:fld id="{84C709CA-802D-4FCD-A141-657B98F458CC}" type="slidenum">
              <a:rPr lang="en-GB"/>
              <a:pPr>
                <a:defRPr/>
              </a:pPr>
              <a:t>‹nr.›</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GB"/>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A715A029-D772-4A2B-B3FC-583766EC702B}" type="datetimeFigureOut">
              <a:rPr lang="en-GB"/>
              <a:pPr>
                <a:defRPr/>
              </a:pPr>
              <a:t>17/11/2011</a:t>
            </a:fld>
            <a:endParaRPr lang="en-GB"/>
          </a:p>
        </p:txBody>
      </p:sp>
      <p:sp>
        <p:nvSpPr>
          <p:cNvPr id="5" name="Tijdelijke aanduiding voor voettekst 4"/>
          <p:cNvSpPr>
            <a:spLocks noGrp="1"/>
          </p:cNvSpPr>
          <p:nvPr>
            <p:ph type="ftr" sz="quarter" idx="11"/>
          </p:nvPr>
        </p:nvSpPr>
        <p:spPr/>
        <p:txBody>
          <a:bodyPr/>
          <a:lstStyle>
            <a:lvl1pPr>
              <a:defRPr/>
            </a:lvl1pPr>
          </a:lstStyle>
          <a:p>
            <a:pPr>
              <a:defRPr/>
            </a:pPr>
            <a:endParaRPr lang="en-GB"/>
          </a:p>
        </p:txBody>
      </p:sp>
      <p:sp>
        <p:nvSpPr>
          <p:cNvPr id="6" name="Tijdelijke aanduiding voor dianummer 5"/>
          <p:cNvSpPr>
            <a:spLocks noGrp="1"/>
          </p:cNvSpPr>
          <p:nvPr>
            <p:ph type="sldNum" sz="quarter" idx="12"/>
          </p:nvPr>
        </p:nvSpPr>
        <p:spPr/>
        <p:txBody>
          <a:bodyPr/>
          <a:lstStyle>
            <a:lvl1pPr>
              <a:defRPr/>
            </a:lvl1pPr>
          </a:lstStyle>
          <a:p>
            <a:pPr>
              <a:defRPr/>
            </a:pPr>
            <a:fld id="{C20A232A-4B09-4034-A60C-487BABAFBC8E}" type="slidenum">
              <a:rPr lang="en-GB"/>
              <a:pPr>
                <a:defRPr/>
              </a:pPr>
              <a:t>‹nr.›</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5" name="Tijdelijke aanduiding voor datum 3"/>
          <p:cNvSpPr>
            <a:spLocks noGrp="1"/>
          </p:cNvSpPr>
          <p:nvPr>
            <p:ph type="dt" sz="half" idx="10"/>
          </p:nvPr>
        </p:nvSpPr>
        <p:spPr/>
        <p:txBody>
          <a:bodyPr/>
          <a:lstStyle>
            <a:lvl1pPr>
              <a:defRPr/>
            </a:lvl1pPr>
          </a:lstStyle>
          <a:p>
            <a:pPr>
              <a:defRPr/>
            </a:pPr>
            <a:fld id="{E964D8CF-31DA-4B32-9142-82826543E575}" type="datetimeFigureOut">
              <a:rPr lang="en-GB"/>
              <a:pPr>
                <a:defRPr/>
              </a:pPr>
              <a:t>17/11/2011</a:t>
            </a:fld>
            <a:endParaRPr lang="en-GB"/>
          </a:p>
        </p:txBody>
      </p:sp>
      <p:sp>
        <p:nvSpPr>
          <p:cNvPr id="6" name="Tijdelijke aanduiding voor voettekst 4"/>
          <p:cNvSpPr>
            <a:spLocks noGrp="1"/>
          </p:cNvSpPr>
          <p:nvPr>
            <p:ph type="ftr" sz="quarter" idx="11"/>
          </p:nvPr>
        </p:nvSpPr>
        <p:spPr/>
        <p:txBody>
          <a:bodyPr/>
          <a:lstStyle>
            <a:lvl1pPr>
              <a:defRPr/>
            </a:lvl1pPr>
          </a:lstStyle>
          <a:p>
            <a:pPr>
              <a:defRPr/>
            </a:pPr>
            <a:endParaRPr lang="en-GB"/>
          </a:p>
        </p:txBody>
      </p:sp>
      <p:sp>
        <p:nvSpPr>
          <p:cNvPr id="7" name="Tijdelijke aanduiding voor dianummer 5"/>
          <p:cNvSpPr>
            <a:spLocks noGrp="1"/>
          </p:cNvSpPr>
          <p:nvPr>
            <p:ph type="sldNum" sz="quarter" idx="12"/>
          </p:nvPr>
        </p:nvSpPr>
        <p:spPr/>
        <p:txBody>
          <a:bodyPr/>
          <a:lstStyle>
            <a:lvl1pPr>
              <a:defRPr/>
            </a:lvl1pPr>
          </a:lstStyle>
          <a:p>
            <a:pPr>
              <a:defRPr/>
            </a:pPr>
            <a:fld id="{86D0A61B-9F9B-4607-88FE-72F4616EA62E}" type="slidenum">
              <a:rPr lang="en-GB"/>
              <a:pPr>
                <a:defRPr/>
              </a:pPr>
              <a:t>‹nr.›</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en-GB"/>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7" name="Tijdelijke aanduiding voor datum 3"/>
          <p:cNvSpPr>
            <a:spLocks noGrp="1"/>
          </p:cNvSpPr>
          <p:nvPr>
            <p:ph type="dt" sz="half" idx="10"/>
          </p:nvPr>
        </p:nvSpPr>
        <p:spPr/>
        <p:txBody>
          <a:bodyPr/>
          <a:lstStyle>
            <a:lvl1pPr>
              <a:defRPr/>
            </a:lvl1pPr>
          </a:lstStyle>
          <a:p>
            <a:pPr>
              <a:defRPr/>
            </a:pPr>
            <a:fld id="{F277F65A-A2CE-40F0-BE14-76AC15AC379E}" type="datetimeFigureOut">
              <a:rPr lang="en-GB"/>
              <a:pPr>
                <a:defRPr/>
              </a:pPr>
              <a:t>17/11/2011</a:t>
            </a:fld>
            <a:endParaRPr lang="en-GB"/>
          </a:p>
        </p:txBody>
      </p:sp>
      <p:sp>
        <p:nvSpPr>
          <p:cNvPr id="8" name="Tijdelijke aanduiding voor voettekst 4"/>
          <p:cNvSpPr>
            <a:spLocks noGrp="1"/>
          </p:cNvSpPr>
          <p:nvPr>
            <p:ph type="ftr" sz="quarter" idx="11"/>
          </p:nvPr>
        </p:nvSpPr>
        <p:spPr/>
        <p:txBody>
          <a:bodyPr/>
          <a:lstStyle>
            <a:lvl1pPr>
              <a:defRPr/>
            </a:lvl1pPr>
          </a:lstStyle>
          <a:p>
            <a:pPr>
              <a:defRPr/>
            </a:pPr>
            <a:endParaRPr lang="en-GB"/>
          </a:p>
        </p:txBody>
      </p:sp>
      <p:sp>
        <p:nvSpPr>
          <p:cNvPr id="9" name="Tijdelijke aanduiding voor dianummer 5"/>
          <p:cNvSpPr>
            <a:spLocks noGrp="1"/>
          </p:cNvSpPr>
          <p:nvPr>
            <p:ph type="sldNum" sz="quarter" idx="12"/>
          </p:nvPr>
        </p:nvSpPr>
        <p:spPr/>
        <p:txBody>
          <a:bodyPr/>
          <a:lstStyle>
            <a:lvl1pPr>
              <a:defRPr/>
            </a:lvl1pPr>
          </a:lstStyle>
          <a:p>
            <a:pPr>
              <a:defRPr/>
            </a:pPr>
            <a:fld id="{EC5D5EE9-290F-436A-AFF6-E8DED44EE167}" type="slidenum">
              <a:rPr lang="en-GB"/>
              <a:pPr>
                <a:defRPr/>
              </a:pPr>
              <a:t>‹nr.›</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
        <p:nvSpPr>
          <p:cNvPr id="3" name="Tijdelijke aanduiding voor datum 3"/>
          <p:cNvSpPr>
            <a:spLocks noGrp="1"/>
          </p:cNvSpPr>
          <p:nvPr>
            <p:ph type="dt" sz="half" idx="10"/>
          </p:nvPr>
        </p:nvSpPr>
        <p:spPr/>
        <p:txBody>
          <a:bodyPr/>
          <a:lstStyle>
            <a:lvl1pPr>
              <a:defRPr/>
            </a:lvl1pPr>
          </a:lstStyle>
          <a:p>
            <a:pPr>
              <a:defRPr/>
            </a:pPr>
            <a:fld id="{2040D5A6-973A-4B39-8B4D-5627967F542D}" type="datetimeFigureOut">
              <a:rPr lang="en-GB"/>
              <a:pPr>
                <a:defRPr/>
              </a:pPr>
              <a:t>17/11/2011</a:t>
            </a:fld>
            <a:endParaRPr lang="en-GB"/>
          </a:p>
        </p:txBody>
      </p:sp>
      <p:sp>
        <p:nvSpPr>
          <p:cNvPr id="4" name="Tijdelijke aanduiding voor voettekst 4"/>
          <p:cNvSpPr>
            <a:spLocks noGrp="1"/>
          </p:cNvSpPr>
          <p:nvPr>
            <p:ph type="ftr" sz="quarter" idx="11"/>
          </p:nvPr>
        </p:nvSpPr>
        <p:spPr/>
        <p:txBody>
          <a:bodyPr/>
          <a:lstStyle>
            <a:lvl1pPr>
              <a:defRPr/>
            </a:lvl1pPr>
          </a:lstStyle>
          <a:p>
            <a:pPr>
              <a:defRPr/>
            </a:pPr>
            <a:endParaRPr lang="en-GB"/>
          </a:p>
        </p:txBody>
      </p:sp>
      <p:sp>
        <p:nvSpPr>
          <p:cNvPr id="5" name="Tijdelijke aanduiding voor dianummer 5"/>
          <p:cNvSpPr>
            <a:spLocks noGrp="1"/>
          </p:cNvSpPr>
          <p:nvPr>
            <p:ph type="sldNum" sz="quarter" idx="12"/>
          </p:nvPr>
        </p:nvSpPr>
        <p:spPr/>
        <p:txBody>
          <a:bodyPr/>
          <a:lstStyle>
            <a:lvl1pPr>
              <a:defRPr/>
            </a:lvl1pPr>
          </a:lstStyle>
          <a:p>
            <a:pPr>
              <a:defRPr/>
            </a:pPr>
            <a:fld id="{C7488523-6632-44F0-9F10-E08F77E0DD2B}" type="slidenum">
              <a:rPr lang="en-GB"/>
              <a:pPr>
                <a:defRPr/>
              </a:pPr>
              <a:t>‹nr.›</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B84E2E90-910C-4C73-9F31-EF1162EDAAFF}" type="datetimeFigureOut">
              <a:rPr lang="en-GB"/>
              <a:pPr>
                <a:defRPr/>
              </a:pPr>
              <a:t>17/11/2011</a:t>
            </a:fld>
            <a:endParaRPr lang="en-GB"/>
          </a:p>
        </p:txBody>
      </p:sp>
      <p:sp>
        <p:nvSpPr>
          <p:cNvPr id="3" name="Tijdelijke aanduiding voor voettekst 4"/>
          <p:cNvSpPr>
            <a:spLocks noGrp="1"/>
          </p:cNvSpPr>
          <p:nvPr>
            <p:ph type="ftr" sz="quarter" idx="11"/>
          </p:nvPr>
        </p:nvSpPr>
        <p:spPr/>
        <p:txBody>
          <a:bodyPr/>
          <a:lstStyle>
            <a:lvl1pPr>
              <a:defRPr/>
            </a:lvl1pPr>
          </a:lstStyle>
          <a:p>
            <a:pPr>
              <a:defRPr/>
            </a:pPr>
            <a:endParaRPr lang="en-GB"/>
          </a:p>
        </p:txBody>
      </p:sp>
      <p:sp>
        <p:nvSpPr>
          <p:cNvPr id="4" name="Tijdelijke aanduiding voor dianummer 5"/>
          <p:cNvSpPr>
            <a:spLocks noGrp="1"/>
          </p:cNvSpPr>
          <p:nvPr>
            <p:ph type="sldNum" sz="quarter" idx="12"/>
          </p:nvPr>
        </p:nvSpPr>
        <p:spPr/>
        <p:txBody>
          <a:bodyPr/>
          <a:lstStyle>
            <a:lvl1pPr>
              <a:defRPr/>
            </a:lvl1pPr>
          </a:lstStyle>
          <a:p>
            <a:pPr>
              <a:defRPr/>
            </a:pPr>
            <a:fld id="{BB34EB4A-3239-4C95-A379-AAD26A76A870}" type="slidenum">
              <a:rPr lang="en-GB"/>
              <a:pPr>
                <a:defRPr/>
              </a:pPr>
              <a:t>‹nr.›</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GB"/>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1311CCA9-56C8-4390-9A5A-7E35E3974DD6}" type="datetimeFigureOut">
              <a:rPr lang="en-GB"/>
              <a:pPr>
                <a:defRPr/>
              </a:pPr>
              <a:t>17/11/2011</a:t>
            </a:fld>
            <a:endParaRPr lang="en-GB"/>
          </a:p>
        </p:txBody>
      </p:sp>
      <p:sp>
        <p:nvSpPr>
          <p:cNvPr id="6" name="Tijdelijke aanduiding voor voettekst 4"/>
          <p:cNvSpPr>
            <a:spLocks noGrp="1"/>
          </p:cNvSpPr>
          <p:nvPr>
            <p:ph type="ftr" sz="quarter" idx="11"/>
          </p:nvPr>
        </p:nvSpPr>
        <p:spPr/>
        <p:txBody>
          <a:bodyPr/>
          <a:lstStyle>
            <a:lvl1pPr>
              <a:defRPr/>
            </a:lvl1pPr>
          </a:lstStyle>
          <a:p>
            <a:pPr>
              <a:defRPr/>
            </a:pPr>
            <a:endParaRPr lang="en-GB"/>
          </a:p>
        </p:txBody>
      </p:sp>
      <p:sp>
        <p:nvSpPr>
          <p:cNvPr id="7" name="Tijdelijke aanduiding voor dianummer 5"/>
          <p:cNvSpPr>
            <a:spLocks noGrp="1"/>
          </p:cNvSpPr>
          <p:nvPr>
            <p:ph type="sldNum" sz="quarter" idx="12"/>
          </p:nvPr>
        </p:nvSpPr>
        <p:spPr/>
        <p:txBody>
          <a:bodyPr/>
          <a:lstStyle>
            <a:lvl1pPr>
              <a:defRPr/>
            </a:lvl1pPr>
          </a:lstStyle>
          <a:p>
            <a:pPr>
              <a:defRPr/>
            </a:pPr>
            <a:fld id="{457A94D8-D7DE-4AE4-A4E6-C29E9A87878A}" type="slidenum">
              <a:rPr lang="en-GB"/>
              <a:pPr>
                <a:defRPr/>
              </a:pPr>
              <a:t>‹nr.›</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GB"/>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8945DF3B-1279-4578-8D11-FA2C8F084A82}" type="datetimeFigureOut">
              <a:rPr lang="en-GB"/>
              <a:pPr>
                <a:defRPr/>
              </a:pPr>
              <a:t>17/11/2011</a:t>
            </a:fld>
            <a:endParaRPr lang="en-GB"/>
          </a:p>
        </p:txBody>
      </p:sp>
      <p:sp>
        <p:nvSpPr>
          <p:cNvPr id="6" name="Tijdelijke aanduiding voor voettekst 4"/>
          <p:cNvSpPr>
            <a:spLocks noGrp="1"/>
          </p:cNvSpPr>
          <p:nvPr>
            <p:ph type="ftr" sz="quarter" idx="11"/>
          </p:nvPr>
        </p:nvSpPr>
        <p:spPr/>
        <p:txBody>
          <a:bodyPr/>
          <a:lstStyle>
            <a:lvl1pPr>
              <a:defRPr/>
            </a:lvl1pPr>
          </a:lstStyle>
          <a:p>
            <a:pPr>
              <a:defRPr/>
            </a:pPr>
            <a:endParaRPr lang="en-GB"/>
          </a:p>
        </p:txBody>
      </p:sp>
      <p:sp>
        <p:nvSpPr>
          <p:cNvPr id="7" name="Tijdelijke aanduiding voor dianummer 5"/>
          <p:cNvSpPr>
            <a:spLocks noGrp="1"/>
          </p:cNvSpPr>
          <p:nvPr>
            <p:ph type="sldNum" sz="quarter" idx="12"/>
          </p:nvPr>
        </p:nvSpPr>
        <p:spPr/>
        <p:txBody>
          <a:bodyPr/>
          <a:lstStyle>
            <a:lvl1pPr>
              <a:defRPr/>
            </a:lvl1pPr>
          </a:lstStyle>
          <a:p>
            <a:pPr>
              <a:defRPr/>
            </a:pPr>
            <a:fld id="{938B0910-B38F-413A-879B-BFA6001064FB}" type="slidenum">
              <a:rPr lang="en-GB"/>
              <a:pPr>
                <a:defRPr/>
              </a:pPr>
              <a:t>‹nr.›</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86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endParaRPr lang="en-GB" smtClean="0"/>
          </a:p>
        </p:txBody>
      </p:sp>
      <p:sp>
        <p:nvSpPr>
          <p:cNvPr id="3686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smtClean="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A180C17-F7A9-4F36-8B97-B7FB18AC1D5D}" type="datetimeFigureOut">
              <a:rPr lang="en-GB"/>
              <a:pPr>
                <a:defRPr/>
              </a:pPr>
              <a:t>17/11/2011</a:t>
            </a:fld>
            <a:endParaRPr lang="en-GB"/>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38F37A7-463C-4A5C-B017-BFD2593F7FEE}" type="slidenum">
              <a:rPr lang="en-GB"/>
              <a:pPr>
                <a:defRPr/>
              </a:pPr>
              <a:t>‹nr.›</a:t>
            </a:fld>
            <a:endParaRPr lang="en-GB"/>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ctrTitle"/>
          </p:nvPr>
        </p:nvSpPr>
        <p:spPr>
          <a:xfrm>
            <a:off x="250825" y="692150"/>
            <a:ext cx="8642350" cy="3241675"/>
          </a:xfrm>
        </p:spPr>
        <p:txBody>
          <a:bodyPr/>
          <a:lstStyle/>
          <a:p>
            <a:pPr eaLnBrk="1" hangingPunct="1"/>
            <a:r>
              <a:rPr lang="en-GB" sz="3600" b="1" dirty="0" smtClean="0">
                <a:solidFill>
                  <a:srgbClr val="006C5F"/>
                </a:solidFill>
              </a:rPr>
              <a:t>Voucher Programmes:</a:t>
            </a:r>
            <a:br>
              <a:rPr lang="en-GB" sz="3600" b="1" dirty="0" smtClean="0">
                <a:solidFill>
                  <a:srgbClr val="006C5F"/>
                </a:solidFill>
              </a:rPr>
            </a:br>
            <a:r>
              <a:rPr lang="en-GB" sz="3600" b="1" dirty="0" smtClean="0">
                <a:solidFill>
                  <a:srgbClr val="006C5F"/>
                </a:solidFill>
              </a:rPr>
              <a:t>Lessons from a review of voucher programmes in Low Income Countries</a:t>
            </a:r>
          </a:p>
        </p:txBody>
      </p:sp>
      <p:sp>
        <p:nvSpPr>
          <p:cNvPr id="3" name="Ondertitel 2"/>
          <p:cNvSpPr>
            <a:spLocks noGrp="1"/>
          </p:cNvSpPr>
          <p:nvPr>
            <p:ph type="subTitle" idx="1"/>
          </p:nvPr>
        </p:nvSpPr>
        <p:spPr>
          <a:xfrm>
            <a:off x="611188" y="4437063"/>
            <a:ext cx="8137525" cy="2160587"/>
          </a:xfrm>
        </p:spPr>
        <p:txBody>
          <a:bodyPr rtlCol="0">
            <a:normAutofit fontScale="92500" lnSpcReduction="20000"/>
          </a:bodyPr>
          <a:lstStyle/>
          <a:p>
            <a:pPr eaLnBrk="1" fontAlgn="auto" hangingPunct="1">
              <a:spcAft>
                <a:spcPts val="0"/>
              </a:spcAft>
              <a:buFont typeface="Arial" pitchFamily="34" charset="0"/>
              <a:buNone/>
              <a:defRPr/>
            </a:pPr>
            <a:r>
              <a:rPr lang="nl-NL" sz="2800" dirty="0" smtClean="0"/>
              <a:t>Anna Gorter</a:t>
            </a:r>
          </a:p>
          <a:p>
            <a:pPr eaLnBrk="1" fontAlgn="auto" hangingPunct="1">
              <a:spcAft>
                <a:spcPts val="0"/>
              </a:spcAft>
              <a:buFont typeface="Arial" pitchFamily="34" charset="0"/>
              <a:buNone/>
              <a:defRPr/>
            </a:pPr>
            <a:r>
              <a:rPr lang="nl-NL" sz="2800" dirty="0" smtClean="0"/>
              <a:t>Corinne Grainger</a:t>
            </a:r>
          </a:p>
          <a:p>
            <a:pPr eaLnBrk="1" fontAlgn="auto" hangingPunct="1">
              <a:spcAft>
                <a:spcPts val="0"/>
              </a:spcAft>
              <a:buFont typeface="Arial" pitchFamily="34" charset="0"/>
              <a:buNone/>
              <a:defRPr/>
            </a:pPr>
            <a:endParaRPr lang="nl-NL" sz="2800" dirty="0" smtClean="0"/>
          </a:p>
          <a:p>
            <a:pPr eaLnBrk="1" fontAlgn="auto" hangingPunct="1">
              <a:spcAft>
                <a:spcPts val="0"/>
              </a:spcAft>
              <a:buFont typeface="Arial" pitchFamily="34" charset="0"/>
              <a:buNone/>
              <a:defRPr/>
            </a:pPr>
            <a:r>
              <a:rPr lang="en-GB" sz="2800" dirty="0" smtClean="0"/>
              <a:t>Interagency Working Group on Result Based Financing</a:t>
            </a:r>
          </a:p>
          <a:p>
            <a:pPr eaLnBrk="1" fontAlgn="auto" hangingPunct="1">
              <a:spcAft>
                <a:spcPts val="0"/>
              </a:spcAft>
              <a:buFont typeface="Arial" pitchFamily="34" charset="0"/>
              <a:buNone/>
              <a:defRPr/>
            </a:pPr>
            <a:r>
              <a:rPr lang="en-GB" sz="2800" dirty="0" smtClean="0"/>
              <a:t>15 November 2011, </a:t>
            </a:r>
            <a:r>
              <a:rPr lang="en-GB" sz="2800" dirty="0" smtClean="0"/>
              <a:t>DFID´s offices, London </a:t>
            </a:r>
            <a:endParaRPr lang="en-GB" sz="2800" dirty="0" smtClean="0"/>
          </a:p>
          <a:p>
            <a:pPr eaLnBrk="1" fontAlgn="auto" hangingPunct="1">
              <a:spcAft>
                <a:spcPts val="0"/>
              </a:spcAft>
              <a:buFont typeface="Arial" pitchFamily="34" charset="0"/>
              <a:buNone/>
              <a:defRPr/>
            </a:pPr>
            <a:endParaRPr lang="nl-NL" sz="2800" dirty="0" smtClean="0"/>
          </a:p>
          <a:p>
            <a:pPr eaLnBrk="1" fontAlgn="auto" hangingPunct="1">
              <a:spcAft>
                <a:spcPts val="0"/>
              </a:spcAft>
              <a:buFont typeface="Arial" pitchFamily="34" charset="0"/>
              <a:buNone/>
              <a:defRPr/>
            </a:pPr>
            <a:endParaRPr lang="en-GB"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el 1"/>
          <p:cNvSpPr>
            <a:spLocks noGrp="1"/>
          </p:cNvSpPr>
          <p:nvPr>
            <p:ph type="title"/>
          </p:nvPr>
        </p:nvSpPr>
        <p:spPr>
          <a:xfrm>
            <a:off x="250825" y="274638"/>
            <a:ext cx="8642350" cy="1143000"/>
          </a:xfrm>
        </p:spPr>
        <p:txBody>
          <a:bodyPr/>
          <a:lstStyle/>
          <a:p>
            <a:pPr eaLnBrk="1" hangingPunct="1"/>
            <a:r>
              <a:rPr lang="en-GB" sz="4000" b="1" smtClean="0">
                <a:solidFill>
                  <a:srgbClr val="006C5F"/>
                </a:solidFill>
              </a:rPr>
              <a:t>Review Paper looking at </a:t>
            </a:r>
            <a:br>
              <a:rPr lang="en-GB" sz="4000" b="1" smtClean="0">
                <a:solidFill>
                  <a:srgbClr val="006C5F"/>
                </a:solidFill>
              </a:rPr>
            </a:br>
            <a:r>
              <a:rPr lang="en-GB" sz="4000" b="1" smtClean="0">
                <a:solidFill>
                  <a:srgbClr val="006C5F"/>
                </a:solidFill>
              </a:rPr>
              <a:t>structural &amp; implementation issues</a:t>
            </a:r>
          </a:p>
        </p:txBody>
      </p:sp>
      <p:sp>
        <p:nvSpPr>
          <p:cNvPr id="43010" name="Tijdelijke aanduiding voor inhoud 2"/>
          <p:cNvSpPr>
            <a:spLocks noGrp="1"/>
          </p:cNvSpPr>
          <p:nvPr>
            <p:ph idx="1"/>
          </p:nvPr>
        </p:nvSpPr>
        <p:spPr>
          <a:xfrm>
            <a:off x="179388" y="1916832"/>
            <a:ext cx="8964612" cy="4825281"/>
          </a:xfrm>
        </p:spPr>
        <p:txBody>
          <a:bodyPr/>
          <a:lstStyle/>
          <a:p>
            <a:pPr eaLnBrk="1" hangingPunct="1">
              <a:lnSpc>
                <a:spcPct val="80000"/>
              </a:lnSpc>
            </a:pPr>
            <a:r>
              <a:rPr lang="en-GB" b="1" dirty="0" smtClean="0">
                <a:solidFill>
                  <a:srgbClr val="FF0000"/>
                </a:solidFill>
              </a:rPr>
              <a:t>Identification</a:t>
            </a:r>
            <a:r>
              <a:rPr lang="en-GB" b="1" dirty="0" smtClean="0"/>
              <a:t> </a:t>
            </a:r>
            <a:r>
              <a:rPr lang="en-GB" b="1" dirty="0" smtClean="0">
                <a:solidFill>
                  <a:srgbClr val="006C5F"/>
                </a:solidFill>
              </a:rPr>
              <a:t>of the Voucher Programmes</a:t>
            </a:r>
          </a:p>
          <a:p>
            <a:pPr lvl="1" eaLnBrk="1" hangingPunct="1">
              <a:lnSpc>
                <a:spcPct val="80000"/>
              </a:lnSpc>
            </a:pPr>
            <a:r>
              <a:rPr lang="en-GB" dirty="0" smtClean="0"/>
              <a:t>VPs identified through earlier reviews</a:t>
            </a:r>
          </a:p>
          <a:p>
            <a:pPr lvl="1" eaLnBrk="1" hangingPunct="1">
              <a:lnSpc>
                <a:spcPct val="80000"/>
              </a:lnSpc>
            </a:pPr>
            <a:r>
              <a:rPr lang="en-GB" dirty="0" smtClean="0"/>
              <a:t>Literature search </a:t>
            </a:r>
          </a:p>
          <a:p>
            <a:pPr lvl="1" eaLnBrk="1" hangingPunct="1">
              <a:lnSpc>
                <a:spcPct val="80000"/>
              </a:lnSpc>
            </a:pPr>
            <a:r>
              <a:rPr lang="en-GB" dirty="0" smtClean="0"/>
              <a:t>Information from key contacts</a:t>
            </a:r>
          </a:p>
          <a:p>
            <a:pPr eaLnBrk="1" hangingPunct="1">
              <a:lnSpc>
                <a:spcPct val="80000"/>
              </a:lnSpc>
            </a:pPr>
            <a:r>
              <a:rPr lang="en-GB" b="1" dirty="0" smtClean="0">
                <a:solidFill>
                  <a:srgbClr val="FF0000"/>
                </a:solidFill>
              </a:rPr>
              <a:t>Inclusion </a:t>
            </a:r>
            <a:r>
              <a:rPr lang="en-GB" b="1" dirty="0" smtClean="0">
                <a:solidFill>
                  <a:srgbClr val="006C5F"/>
                </a:solidFill>
              </a:rPr>
              <a:t>of:</a:t>
            </a:r>
          </a:p>
          <a:p>
            <a:pPr lvl="1" eaLnBrk="1" hangingPunct="1">
              <a:lnSpc>
                <a:spcPct val="80000"/>
              </a:lnSpc>
            </a:pPr>
            <a:r>
              <a:rPr lang="en-GB" dirty="0" smtClean="0"/>
              <a:t>VPs without physical vouchers</a:t>
            </a:r>
          </a:p>
          <a:p>
            <a:pPr eaLnBrk="1" hangingPunct="1">
              <a:lnSpc>
                <a:spcPct val="80000"/>
              </a:lnSpc>
            </a:pPr>
            <a:r>
              <a:rPr lang="en-GB" b="1" dirty="0" smtClean="0">
                <a:solidFill>
                  <a:srgbClr val="FF0000"/>
                </a:solidFill>
              </a:rPr>
              <a:t>Exclusion</a:t>
            </a:r>
            <a:r>
              <a:rPr lang="en-GB" b="1" dirty="0" smtClean="0"/>
              <a:t> </a:t>
            </a:r>
            <a:r>
              <a:rPr lang="en-GB" b="1" dirty="0" smtClean="0">
                <a:solidFill>
                  <a:srgbClr val="006C5F"/>
                </a:solidFill>
              </a:rPr>
              <a:t>of:</a:t>
            </a:r>
          </a:p>
          <a:p>
            <a:pPr lvl="1" eaLnBrk="1" hangingPunct="1">
              <a:lnSpc>
                <a:spcPct val="80000"/>
              </a:lnSpc>
            </a:pPr>
            <a:r>
              <a:rPr lang="en-GB" dirty="0" smtClean="0"/>
              <a:t>Vouchers for goods or only transport</a:t>
            </a:r>
          </a:p>
          <a:p>
            <a:pPr lvl="1" eaLnBrk="1" hangingPunct="1">
              <a:lnSpc>
                <a:spcPct val="80000"/>
              </a:lnSpc>
            </a:pPr>
            <a:r>
              <a:rPr lang="en-GB" dirty="0" smtClean="0"/>
              <a:t>Vouchers as marketing or referral/research tools</a:t>
            </a:r>
          </a:p>
          <a:p>
            <a:pPr lvl="1" eaLnBrk="1" hangingPunct="1">
              <a:lnSpc>
                <a:spcPct val="80000"/>
              </a:lnSpc>
            </a:pPr>
            <a:r>
              <a:rPr lang="en-GB" dirty="0" smtClean="0"/>
              <a:t>Programmes starting after March 2011</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el 1"/>
          <p:cNvSpPr>
            <a:spLocks noGrp="1"/>
          </p:cNvSpPr>
          <p:nvPr>
            <p:ph type="title"/>
          </p:nvPr>
        </p:nvSpPr>
        <p:spPr>
          <a:xfrm>
            <a:off x="107950" y="274638"/>
            <a:ext cx="8928100" cy="1143000"/>
          </a:xfrm>
        </p:spPr>
        <p:txBody>
          <a:bodyPr/>
          <a:lstStyle/>
          <a:p>
            <a:pPr eaLnBrk="1" hangingPunct="1"/>
            <a:r>
              <a:rPr lang="en-GB" sz="3600" b="1" dirty="0" smtClean="0">
                <a:solidFill>
                  <a:srgbClr val="FF0000"/>
                </a:solidFill>
              </a:rPr>
              <a:t>13 countries identified </a:t>
            </a:r>
            <a:r>
              <a:rPr lang="en-GB" sz="3600" b="1" dirty="0" smtClean="0">
                <a:solidFill>
                  <a:srgbClr val="006C5F"/>
                </a:solidFill>
              </a:rPr>
              <a:t>which implemented or are implementing</a:t>
            </a:r>
            <a:r>
              <a:rPr lang="en-GB" sz="3600" b="1" dirty="0" smtClean="0"/>
              <a:t> </a:t>
            </a:r>
            <a:r>
              <a:rPr lang="en-GB" sz="3600" b="1" dirty="0" smtClean="0">
                <a:solidFill>
                  <a:srgbClr val="FF0000"/>
                </a:solidFill>
              </a:rPr>
              <a:t>36 voucher programmes</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628664718"/>
              </p:ext>
            </p:extLst>
          </p:nvPr>
        </p:nvGraphicFramePr>
        <p:xfrm>
          <a:off x="179512" y="1628800"/>
          <a:ext cx="8856984" cy="5029200"/>
        </p:xfrm>
        <a:graphic>
          <a:graphicData uri="http://schemas.openxmlformats.org/drawingml/2006/table">
            <a:tbl>
              <a:tblPr firstRow="1" bandRow="1">
                <a:tableStyleId>{5940675A-B579-460E-94D1-54222C63F5DA}</a:tableStyleId>
              </a:tblPr>
              <a:tblGrid>
                <a:gridCol w="2488739"/>
                <a:gridCol w="607605"/>
                <a:gridCol w="5760640"/>
              </a:tblGrid>
              <a:tr h="480079">
                <a:tc>
                  <a:txBody>
                    <a:bodyPr/>
                    <a:lstStyle/>
                    <a:p>
                      <a:pPr algn="l">
                        <a:lnSpc>
                          <a:spcPct val="150000"/>
                        </a:lnSpc>
                      </a:pPr>
                      <a:r>
                        <a:rPr lang="nl-NL" sz="2800" b="1" noProof="0" dirty="0" err="1" smtClean="0"/>
                        <a:t>Regions</a:t>
                      </a:r>
                      <a:endParaRPr lang="en-GB" sz="2800" b="1" noProof="0" dirty="0"/>
                    </a:p>
                  </a:txBody>
                  <a:tcPr>
                    <a:solidFill>
                      <a:srgbClr val="BFDBD0"/>
                    </a:solidFill>
                  </a:tcPr>
                </a:tc>
                <a:tc>
                  <a:txBody>
                    <a:bodyPr/>
                    <a:lstStyle/>
                    <a:p>
                      <a:pPr algn="l">
                        <a:lnSpc>
                          <a:spcPct val="150000"/>
                        </a:lnSpc>
                      </a:pPr>
                      <a:r>
                        <a:rPr lang="nl-NL" sz="2800" b="1" kern="1200" noProof="0" dirty="0" smtClean="0">
                          <a:solidFill>
                            <a:schemeClr val="tx1"/>
                          </a:solidFill>
                          <a:latin typeface="+mn-lt"/>
                          <a:ea typeface="+mn-ea"/>
                          <a:cs typeface="+mn-cs"/>
                        </a:rPr>
                        <a:t>#</a:t>
                      </a:r>
                      <a:endParaRPr lang="en-GB" sz="2800" b="1" kern="1200" noProof="0" dirty="0">
                        <a:solidFill>
                          <a:schemeClr val="tx1"/>
                        </a:solidFill>
                        <a:latin typeface="+mn-lt"/>
                        <a:ea typeface="+mn-ea"/>
                        <a:cs typeface="+mn-cs"/>
                      </a:endParaRPr>
                    </a:p>
                  </a:txBody>
                  <a:tcPr>
                    <a:solidFill>
                      <a:srgbClr val="BFDBD0"/>
                    </a:solidFill>
                  </a:tcPr>
                </a:tc>
                <a:tc>
                  <a:txBody>
                    <a:bodyPr/>
                    <a:lstStyle/>
                    <a:p>
                      <a:pPr algn="l">
                        <a:lnSpc>
                          <a:spcPct val="150000"/>
                        </a:lnSpc>
                      </a:pPr>
                      <a:r>
                        <a:rPr lang="nl-NL" sz="2800" b="1" noProof="0" dirty="0" err="1" smtClean="0"/>
                        <a:t>Countries</a:t>
                      </a:r>
                      <a:endParaRPr lang="en-GB" sz="2800" b="1" noProof="0" dirty="0"/>
                    </a:p>
                  </a:txBody>
                  <a:tcPr>
                    <a:solidFill>
                      <a:srgbClr val="BFDBD0"/>
                    </a:solidFill>
                  </a:tcPr>
                </a:tc>
              </a:tr>
              <a:tr h="400760">
                <a:tc>
                  <a:txBody>
                    <a:bodyPr/>
                    <a:lstStyle/>
                    <a:p>
                      <a:pPr algn="l">
                        <a:lnSpc>
                          <a:spcPct val="150000"/>
                        </a:lnSpc>
                      </a:pPr>
                      <a:r>
                        <a:rPr lang="en-GB" sz="2800" b="1" noProof="0" dirty="0" smtClean="0"/>
                        <a:t>Africa</a:t>
                      </a:r>
                      <a:endParaRPr lang="en-GB" sz="2800" b="1" noProof="0" dirty="0"/>
                    </a:p>
                  </a:txBody>
                  <a:tcPr>
                    <a:solidFill>
                      <a:srgbClr val="BFDBD0"/>
                    </a:solidFill>
                  </a:tcPr>
                </a:tc>
                <a:tc>
                  <a:txBody>
                    <a:bodyPr/>
                    <a:lstStyle/>
                    <a:p>
                      <a:pPr algn="r">
                        <a:lnSpc>
                          <a:spcPct val="150000"/>
                        </a:lnSpc>
                      </a:pPr>
                      <a:r>
                        <a:rPr lang="nl-NL" sz="2800" kern="1200" noProof="0" dirty="0" smtClean="0">
                          <a:solidFill>
                            <a:schemeClr val="tx1"/>
                          </a:solidFill>
                          <a:latin typeface="+mn-lt"/>
                          <a:ea typeface="+mn-ea"/>
                          <a:cs typeface="+mn-cs"/>
                        </a:rPr>
                        <a:t>5</a:t>
                      </a:r>
                      <a:endParaRPr lang="en-GB" sz="2800" kern="1200" noProof="0" dirty="0">
                        <a:solidFill>
                          <a:schemeClr val="tx1"/>
                        </a:solidFill>
                        <a:latin typeface="+mn-lt"/>
                        <a:ea typeface="+mn-ea"/>
                        <a:cs typeface="+mn-cs"/>
                      </a:endParaRPr>
                    </a:p>
                  </a:txBody>
                  <a:tcPr>
                    <a:noFill/>
                  </a:tcPr>
                </a:tc>
                <a:tc>
                  <a:txBody>
                    <a:bodyPr/>
                    <a:lstStyle/>
                    <a:p>
                      <a:pPr algn="l">
                        <a:lnSpc>
                          <a:spcPct val="150000"/>
                        </a:lnSpc>
                      </a:pPr>
                      <a:r>
                        <a:rPr lang="en-GB" sz="2800" noProof="0" dirty="0" smtClean="0"/>
                        <a:t>Kenya (2), Uganda (2), Sierra Leone</a:t>
                      </a:r>
                      <a:endParaRPr lang="en-GB" sz="2800" noProof="0" dirty="0"/>
                    </a:p>
                  </a:txBody>
                  <a:tcPr/>
                </a:tc>
              </a:tr>
              <a:tr h="249433">
                <a:tc>
                  <a:txBody>
                    <a:bodyPr/>
                    <a:lstStyle/>
                    <a:p>
                      <a:pPr algn="l">
                        <a:lnSpc>
                          <a:spcPct val="150000"/>
                        </a:lnSpc>
                      </a:pPr>
                      <a:r>
                        <a:rPr lang="en-GB" sz="2800" b="1" noProof="0" dirty="0" smtClean="0"/>
                        <a:t>Latin America</a:t>
                      </a:r>
                      <a:endParaRPr lang="en-GB" sz="2800" b="1" noProof="0" dirty="0"/>
                    </a:p>
                  </a:txBody>
                  <a:tcPr>
                    <a:solidFill>
                      <a:srgbClr val="BFDBD0"/>
                    </a:solidFill>
                  </a:tcPr>
                </a:tc>
                <a:tc>
                  <a:txBody>
                    <a:bodyPr/>
                    <a:lstStyle/>
                    <a:p>
                      <a:pPr algn="r">
                        <a:lnSpc>
                          <a:spcPct val="150000"/>
                        </a:lnSpc>
                      </a:pPr>
                      <a:r>
                        <a:rPr lang="nl-NL" sz="2800" noProof="0" dirty="0" smtClean="0"/>
                        <a:t>3</a:t>
                      </a:r>
                      <a:endParaRPr lang="en-GB" sz="2800" noProof="0" dirty="0"/>
                    </a:p>
                  </a:txBody>
                  <a:tcPr>
                    <a:noFill/>
                  </a:tcPr>
                </a:tc>
                <a:tc>
                  <a:txBody>
                    <a:bodyPr/>
                    <a:lstStyle/>
                    <a:p>
                      <a:pPr algn="l">
                        <a:lnSpc>
                          <a:spcPct val="150000"/>
                        </a:lnSpc>
                      </a:pPr>
                      <a:r>
                        <a:rPr lang="en-GB" sz="2800" noProof="0" dirty="0" smtClean="0"/>
                        <a:t>Nicaragua (3)</a:t>
                      </a:r>
                      <a:endParaRPr lang="en-GB" sz="2800" noProof="0" dirty="0"/>
                    </a:p>
                  </a:txBody>
                  <a:tcPr/>
                </a:tc>
              </a:tr>
              <a:tr h="530154">
                <a:tc>
                  <a:txBody>
                    <a:bodyPr/>
                    <a:lstStyle/>
                    <a:p>
                      <a:pPr algn="l">
                        <a:lnSpc>
                          <a:spcPct val="150000"/>
                        </a:lnSpc>
                      </a:pPr>
                      <a:r>
                        <a:rPr lang="en-GB" sz="2800" b="1" noProof="0" dirty="0" smtClean="0"/>
                        <a:t>Central Asia</a:t>
                      </a:r>
                      <a:endParaRPr lang="en-GB" sz="2800" b="1" noProof="0" dirty="0"/>
                    </a:p>
                  </a:txBody>
                  <a:tcPr>
                    <a:solidFill>
                      <a:srgbClr val="BFDBD0"/>
                    </a:solidFill>
                  </a:tcPr>
                </a:tc>
                <a:tc>
                  <a:txBody>
                    <a:bodyPr/>
                    <a:lstStyle/>
                    <a:p>
                      <a:pPr algn="r">
                        <a:lnSpc>
                          <a:spcPct val="150000"/>
                        </a:lnSpc>
                      </a:pPr>
                      <a:r>
                        <a:rPr lang="nl-NL" sz="2800" noProof="0" dirty="0" smtClean="0"/>
                        <a:t>1</a:t>
                      </a:r>
                      <a:endParaRPr lang="en-GB" sz="2800" noProof="0" dirty="0"/>
                    </a:p>
                  </a:txBody>
                  <a:tcPr>
                    <a:noFill/>
                  </a:tcPr>
                </a:tc>
                <a:tc>
                  <a:txBody>
                    <a:bodyPr/>
                    <a:lstStyle/>
                    <a:p>
                      <a:pPr algn="l">
                        <a:lnSpc>
                          <a:spcPct val="150000"/>
                        </a:lnSpc>
                      </a:pPr>
                      <a:r>
                        <a:rPr lang="en-GB" sz="2800" noProof="0" dirty="0" smtClean="0"/>
                        <a:t>Armenia</a:t>
                      </a:r>
                      <a:endParaRPr lang="en-GB" sz="2800" noProof="0" dirty="0"/>
                    </a:p>
                  </a:txBody>
                  <a:tcPr/>
                </a:tc>
              </a:tr>
              <a:tr h="594851">
                <a:tc>
                  <a:txBody>
                    <a:bodyPr/>
                    <a:lstStyle/>
                    <a:p>
                      <a:pPr algn="l">
                        <a:lnSpc>
                          <a:spcPct val="150000"/>
                        </a:lnSpc>
                      </a:pPr>
                      <a:r>
                        <a:rPr lang="en-GB" sz="2800" b="1" noProof="0" dirty="0" smtClean="0"/>
                        <a:t>South Asia</a:t>
                      </a:r>
                      <a:endParaRPr lang="en-GB" sz="2800" b="1" noProof="0" dirty="0"/>
                    </a:p>
                  </a:txBody>
                  <a:tcPr>
                    <a:solidFill>
                      <a:srgbClr val="BFDBD0"/>
                    </a:solidFill>
                  </a:tcPr>
                </a:tc>
                <a:tc>
                  <a:txBody>
                    <a:bodyPr/>
                    <a:lstStyle/>
                    <a:p>
                      <a:pPr algn="r">
                        <a:lnSpc>
                          <a:spcPct val="150000"/>
                        </a:lnSpc>
                      </a:pPr>
                      <a:r>
                        <a:rPr lang="nl-NL" sz="2800" noProof="0" dirty="0" smtClean="0"/>
                        <a:t>17</a:t>
                      </a:r>
                      <a:endParaRPr lang="en-GB" sz="2800" noProof="0" dirty="0"/>
                    </a:p>
                  </a:txBody>
                  <a:tcPr>
                    <a:noFill/>
                  </a:tcPr>
                </a:tc>
                <a:tc>
                  <a:txBody>
                    <a:bodyPr/>
                    <a:lstStyle/>
                    <a:p>
                      <a:pPr algn="l">
                        <a:lnSpc>
                          <a:spcPct val="150000"/>
                        </a:lnSpc>
                      </a:pPr>
                      <a:r>
                        <a:rPr lang="en-GB" sz="2800" noProof="0" dirty="0" smtClean="0"/>
                        <a:t>Bangladesh (4) India (10) Pakistan (3)</a:t>
                      </a:r>
                      <a:endParaRPr lang="en-GB" sz="2800" noProof="0" dirty="0"/>
                    </a:p>
                  </a:txBody>
                  <a:tcPr/>
                </a:tc>
              </a:tr>
              <a:tr h="936104">
                <a:tc>
                  <a:txBody>
                    <a:bodyPr/>
                    <a:lstStyle/>
                    <a:p>
                      <a:pPr algn="l">
                        <a:lnSpc>
                          <a:spcPct val="150000"/>
                        </a:lnSpc>
                      </a:pPr>
                      <a:r>
                        <a:rPr lang="en-GB" sz="2800" b="1" noProof="0" dirty="0" smtClean="0"/>
                        <a:t>East Asia and</a:t>
                      </a:r>
                      <a:r>
                        <a:rPr lang="en-GB" sz="2800" b="1" baseline="0" noProof="0" dirty="0" smtClean="0"/>
                        <a:t> the Pacific</a:t>
                      </a:r>
                      <a:endParaRPr lang="en-GB" sz="2800" b="1" noProof="0" dirty="0"/>
                    </a:p>
                  </a:txBody>
                  <a:tcPr>
                    <a:solidFill>
                      <a:srgbClr val="BFDBD0"/>
                    </a:solidFill>
                  </a:tcPr>
                </a:tc>
                <a:tc>
                  <a:txBody>
                    <a:bodyPr/>
                    <a:lstStyle/>
                    <a:p>
                      <a:pPr algn="r">
                        <a:lnSpc>
                          <a:spcPct val="150000"/>
                        </a:lnSpc>
                      </a:pPr>
                      <a:r>
                        <a:rPr lang="nl-NL" sz="2800" noProof="0" dirty="0" smtClean="0"/>
                        <a:t>10</a:t>
                      </a:r>
                      <a:endParaRPr lang="en-GB" sz="2800" noProof="0" dirty="0"/>
                    </a:p>
                  </a:txBody>
                  <a:tcPr>
                    <a:noFill/>
                  </a:tcPr>
                </a:tc>
                <a:tc>
                  <a:txBody>
                    <a:bodyPr/>
                    <a:lstStyle/>
                    <a:p>
                      <a:pPr algn="l">
                        <a:lnSpc>
                          <a:spcPct val="150000"/>
                        </a:lnSpc>
                      </a:pPr>
                      <a:r>
                        <a:rPr lang="en-GB" sz="2800" noProof="0" dirty="0" smtClean="0"/>
                        <a:t>Cambodia (5), China (2), Indonesia, Korea, Taiwan</a:t>
                      </a:r>
                      <a:endParaRPr lang="en-GB" sz="2800" noProof="0"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el 1"/>
          <p:cNvSpPr>
            <a:spLocks noGrp="1"/>
          </p:cNvSpPr>
          <p:nvPr>
            <p:ph type="title"/>
          </p:nvPr>
        </p:nvSpPr>
        <p:spPr>
          <a:xfrm>
            <a:off x="107504" y="476250"/>
            <a:ext cx="8856984" cy="1296988"/>
          </a:xfrm>
        </p:spPr>
        <p:txBody>
          <a:bodyPr/>
          <a:lstStyle/>
          <a:p>
            <a:pPr eaLnBrk="1" hangingPunct="1"/>
            <a:r>
              <a:rPr lang="en-GB" b="1" dirty="0" smtClean="0">
                <a:solidFill>
                  <a:srgbClr val="006C5F"/>
                </a:solidFill>
              </a:rPr>
              <a:t>Increasing number of VPs</a:t>
            </a:r>
            <a:br>
              <a:rPr lang="en-GB" b="1" dirty="0" smtClean="0">
                <a:solidFill>
                  <a:srgbClr val="006C5F"/>
                </a:solidFill>
              </a:rPr>
            </a:br>
            <a:r>
              <a:rPr lang="en-GB" b="1" dirty="0" smtClean="0">
                <a:solidFill>
                  <a:srgbClr val="006C5F"/>
                </a:solidFill>
              </a:rPr>
              <a:t>Started post March ’11 or is planned</a:t>
            </a:r>
          </a:p>
        </p:txBody>
      </p:sp>
      <p:sp>
        <p:nvSpPr>
          <p:cNvPr id="47106" name="Tijdelijke aanduiding voor inhoud 2"/>
          <p:cNvSpPr>
            <a:spLocks noGrp="1"/>
          </p:cNvSpPr>
          <p:nvPr>
            <p:ph idx="1"/>
          </p:nvPr>
        </p:nvSpPr>
        <p:spPr>
          <a:xfrm>
            <a:off x="395288" y="1989138"/>
            <a:ext cx="8496300" cy="4381500"/>
          </a:xfrm>
        </p:spPr>
        <p:txBody>
          <a:bodyPr/>
          <a:lstStyle/>
          <a:p>
            <a:pPr eaLnBrk="1" hangingPunct="1">
              <a:buFont typeface="Arial" charset="0"/>
              <a:buNone/>
            </a:pPr>
            <a:r>
              <a:rPr lang="en-GB" dirty="0" smtClean="0">
                <a:solidFill>
                  <a:srgbClr val="FF0000"/>
                </a:solidFill>
              </a:rPr>
              <a:t>Just to give you an idea</a:t>
            </a:r>
            <a:r>
              <a:rPr lang="en-GB" dirty="0" smtClean="0"/>
              <a:t>…</a:t>
            </a:r>
          </a:p>
          <a:p>
            <a:pPr lvl="1" eaLnBrk="1" hangingPunct="1"/>
            <a:r>
              <a:rPr lang="en-GB" b="1" dirty="0" smtClean="0"/>
              <a:t>Asia</a:t>
            </a:r>
            <a:r>
              <a:rPr lang="en-GB" dirty="0" smtClean="0"/>
              <a:t>: Pakistan (PSI), Laos (WHO, </a:t>
            </a:r>
            <a:r>
              <a:rPr lang="en-GB" dirty="0" err="1" smtClean="0"/>
              <a:t>LuxDev</a:t>
            </a:r>
            <a:r>
              <a:rPr lang="en-GB" dirty="0" smtClean="0"/>
              <a:t>), Vietnam (MSI) </a:t>
            </a:r>
          </a:p>
          <a:p>
            <a:pPr lvl="1" eaLnBrk="1" hangingPunct="1"/>
            <a:r>
              <a:rPr lang="en-GB" b="1" dirty="0" smtClean="0"/>
              <a:t>Africa</a:t>
            </a:r>
            <a:r>
              <a:rPr lang="en-GB" dirty="0" smtClean="0"/>
              <a:t>: Tanzania (</a:t>
            </a:r>
            <a:r>
              <a:rPr lang="en-GB" dirty="0" err="1" smtClean="0"/>
              <a:t>KfW</a:t>
            </a:r>
            <a:r>
              <a:rPr lang="en-GB" dirty="0" smtClean="0"/>
              <a:t>), Cameroun (</a:t>
            </a:r>
            <a:r>
              <a:rPr lang="en-GB" dirty="0" err="1" smtClean="0"/>
              <a:t>KfW</a:t>
            </a:r>
            <a:r>
              <a:rPr lang="en-GB" dirty="0" smtClean="0"/>
              <a:t>), Yemen (</a:t>
            </a:r>
            <a:r>
              <a:rPr lang="en-GB" dirty="0" err="1" smtClean="0"/>
              <a:t>KfW</a:t>
            </a:r>
            <a:r>
              <a:rPr lang="en-GB" dirty="0" smtClean="0"/>
              <a:t>, on hold), </a:t>
            </a:r>
          </a:p>
          <a:p>
            <a:pPr lvl="1" eaLnBrk="1" hangingPunct="1"/>
            <a:r>
              <a:rPr lang="en-GB" dirty="0" smtClean="0"/>
              <a:t>Fast growing number of </a:t>
            </a:r>
            <a:r>
              <a:rPr lang="en-GB" b="1" dirty="0" smtClean="0"/>
              <a:t>Social Franchising </a:t>
            </a:r>
            <a:r>
              <a:rPr lang="en-GB" dirty="0" smtClean="0"/>
              <a:t>programmes which have or are planning to introduce vouchers (MSI &amp; PSI)</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60350"/>
            <a:ext cx="8229600" cy="576263"/>
          </a:xfrm>
        </p:spPr>
        <p:txBody>
          <a:bodyPr>
            <a:normAutofit fontScale="90000"/>
          </a:bodyPr>
          <a:lstStyle/>
          <a:p>
            <a:pPr eaLnBrk="1" hangingPunct="1"/>
            <a:r>
              <a:rPr lang="en-GB" sz="4000" b="1" dirty="0" smtClean="0">
                <a:solidFill>
                  <a:srgbClr val="006C5F"/>
                </a:solidFill>
              </a:rPr>
              <a:t>Overview of 36 VPs </a:t>
            </a:r>
            <a:r>
              <a:rPr lang="en-GB" sz="4000" b="1" dirty="0" err="1" smtClean="0">
                <a:solidFill>
                  <a:srgbClr val="006C5F"/>
                </a:solidFill>
              </a:rPr>
              <a:t>cont</a:t>
            </a:r>
            <a:r>
              <a:rPr lang="en-GB" sz="4000" b="1" dirty="0" smtClean="0">
                <a:solidFill>
                  <a:srgbClr val="006C5F"/>
                </a:solidFill>
              </a:rPr>
              <a:t>….</a:t>
            </a:r>
            <a:endParaRPr lang="en-GB" sz="4000" dirty="0" smtClean="0"/>
          </a:p>
        </p:txBody>
      </p:sp>
      <p:graphicFrame>
        <p:nvGraphicFramePr>
          <p:cNvPr id="46125" name="Group 45"/>
          <p:cNvGraphicFramePr>
            <a:graphicFrameLocks noGrp="1"/>
          </p:cNvGraphicFramePr>
          <p:nvPr>
            <p:ph idx="1"/>
            <p:extLst>
              <p:ext uri="{D42A27DB-BD31-4B8C-83A1-F6EECF244321}">
                <p14:modId xmlns:p14="http://schemas.microsoft.com/office/powerpoint/2010/main" val="3877078423"/>
              </p:ext>
            </p:extLst>
          </p:nvPr>
        </p:nvGraphicFramePr>
        <p:xfrm>
          <a:off x="179388" y="1123950"/>
          <a:ext cx="8785225" cy="5347971"/>
        </p:xfrm>
        <a:graphic>
          <a:graphicData uri="http://schemas.openxmlformats.org/drawingml/2006/table">
            <a:tbl>
              <a:tblPr/>
              <a:tblGrid>
                <a:gridCol w="3024187"/>
                <a:gridCol w="504825"/>
                <a:gridCol w="5256213"/>
              </a:tblGrid>
              <a:tr h="722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1"/>
                          </a:solidFill>
                          <a:effectLst/>
                          <a:latin typeface="Calibri" pitchFamily="34" charset="0"/>
                        </a:rPr>
                        <a:t>Characteristic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DB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Calibri"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DB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Calibri" pitchFamily="34" charset="0"/>
                        </a:rPr>
                        <a:t>Observation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DBD0"/>
                    </a:solidFill>
                  </a:tcPr>
                </a:tc>
              </a:tr>
              <a:tr h="558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FF0000"/>
                          </a:solidFill>
                          <a:effectLst/>
                          <a:latin typeface="Calibri" pitchFamily="34" charset="0"/>
                        </a:rPr>
                        <a:t>Initiated after 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Calibri" pitchFamily="34" charset="0"/>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Calibri" pitchFamily="34" charset="0"/>
                        </a:rPr>
                        <a:t>Oldest started in 1960s (Taiwan, Korea)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8800">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rgbClr val="FF0000"/>
                          </a:solidFill>
                          <a:effectLst/>
                          <a:latin typeface="Calibri" pitchFamily="34" charset="0"/>
                        </a:rPr>
                        <a:t>Initiated/financed by: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075">
                <a:tc>
                  <a:txBody>
                    <a:bodyPr/>
                    <a:lstStyle/>
                    <a:p>
                      <a:pPr marL="342900" marR="0" lvl="0" indent="-342900" algn="l" defTabSz="914400" rtl="0" eaLnBrk="1" fontAlgn="base" latinLnBrk="0" hangingPunct="1">
                        <a:lnSpc>
                          <a:spcPct val="100000"/>
                        </a:lnSpc>
                        <a:spcBef>
                          <a:spcPct val="0"/>
                        </a:spcBef>
                        <a:spcAft>
                          <a:spcPct val="0"/>
                        </a:spcAft>
                        <a:buClrTx/>
                        <a:buSzTx/>
                        <a:buFont typeface="Arial" charset="0"/>
                        <a:buChar char="•"/>
                        <a:tabLst/>
                      </a:pPr>
                      <a:r>
                        <a:rPr kumimoji="0" lang="en-GB" sz="2400" b="0" i="0" u="none" strike="noStrike" cap="none" normalizeH="0" baseline="0" dirty="0" smtClean="0">
                          <a:ln>
                            <a:noFill/>
                          </a:ln>
                          <a:solidFill>
                            <a:schemeClr val="tx1"/>
                          </a:solidFill>
                          <a:effectLst/>
                          <a:latin typeface="Calibri" pitchFamily="34" charset="0"/>
                        </a:rPr>
                        <a:t>Donor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Calibri" pitchFamily="34" charset="0"/>
                        </a:rPr>
                        <a:t>Donors are: </a:t>
                      </a:r>
                      <a:r>
                        <a:rPr kumimoji="0" lang="en-GB" sz="2400" b="0" i="0" u="none" strike="noStrike" cap="none" normalizeH="0" baseline="0" dirty="0" err="1" smtClean="0">
                          <a:ln>
                            <a:noFill/>
                          </a:ln>
                          <a:solidFill>
                            <a:schemeClr val="tx1"/>
                          </a:solidFill>
                          <a:effectLst/>
                          <a:latin typeface="Calibri" pitchFamily="34" charset="0"/>
                        </a:rPr>
                        <a:t>KfW</a:t>
                      </a:r>
                      <a:r>
                        <a:rPr kumimoji="0" lang="en-GB" sz="2400" b="0" i="0" u="none" strike="noStrike" cap="none" normalizeH="0" baseline="0" dirty="0" smtClean="0">
                          <a:ln>
                            <a:noFill/>
                          </a:ln>
                          <a:solidFill>
                            <a:schemeClr val="tx1"/>
                          </a:solidFill>
                          <a:effectLst/>
                          <a:latin typeface="Calibri" pitchFamily="34" charset="0"/>
                        </a:rPr>
                        <a:t>, USAID, BTC, World Bank (1), </a:t>
                      </a:r>
                      <a:r>
                        <a:rPr kumimoji="0" lang="en-GB" sz="2400" b="0" i="0" u="none" strike="noStrike" cap="none" normalizeH="0" baseline="0" dirty="0" err="1" smtClean="0">
                          <a:ln>
                            <a:noFill/>
                          </a:ln>
                          <a:solidFill>
                            <a:schemeClr val="tx1"/>
                          </a:solidFill>
                          <a:effectLst/>
                          <a:latin typeface="Calibri" pitchFamily="34" charset="0"/>
                        </a:rPr>
                        <a:t>DfID</a:t>
                      </a:r>
                      <a:r>
                        <a:rPr kumimoji="0" lang="en-GB" sz="2400" b="0" i="0" u="none" strike="noStrike" cap="none" normalizeH="0" baseline="0" dirty="0" smtClean="0">
                          <a:ln>
                            <a:noFill/>
                          </a:ln>
                          <a:solidFill>
                            <a:schemeClr val="tx1"/>
                          </a:solidFill>
                          <a:effectLst/>
                          <a:latin typeface="Calibri" pitchFamily="34" charset="0"/>
                        </a:rPr>
                        <a:t>, Dutch </a:t>
                      </a:r>
                      <a:r>
                        <a:rPr kumimoji="0" lang="en-GB" sz="2400" b="0" i="0" u="none" strike="noStrike" cap="none" normalizeH="0" baseline="0" dirty="0" err="1" smtClean="0">
                          <a:ln>
                            <a:noFill/>
                          </a:ln>
                          <a:solidFill>
                            <a:schemeClr val="tx1"/>
                          </a:solidFill>
                          <a:effectLst/>
                          <a:latin typeface="Calibri" pitchFamily="34" charset="0"/>
                        </a:rPr>
                        <a:t>Govt</a:t>
                      </a:r>
                      <a:r>
                        <a:rPr kumimoji="0" lang="en-GB" sz="2400" b="0" i="0" u="none" strike="noStrike" cap="none" normalizeH="0" baseline="0" dirty="0" smtClean="0">
                          <a:ln>
                            <a:noFill/>
                          </a:ln>
                          <a:solidFill>
                            <a:schemeClr val="tx1"/>
                          </a:solidFill>
                          <a:effectLst/>
                          <a:latin typeface="Calibri" pitchFamily="34" charset="0"/>
                        </a:rPr>
                        <a:t>, Gates, NGOs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5513">
                <a:tc>
                  <a:txBody>
                    <a:bodyPr/>
                    <a:lstStyle/>
                    <a:p>
                      <a:pPr marL="342900" marR="0" lvl="0" indent="-342900" algn="l" defTabSz="914400" rtl="0" eaLnBrk="1" fontAlgn="base" latinLnBrk="0" hangingPunct="1">
                        <a:lnSpc>
                          <a:spcPct val="100000"/>
                        </a:lnSpc>
                        <a:spcBef>
                          <a:spcPct val="0"/>
                        </a:spcBef>
                        <a:spcAft>
                          <a:spcPct val="0"/>
                        </a:spcAft>
                        <a:buClrTx/>
                        <a:buSzTx/>
                        <a:buFont typeface="Arial" charset="0"/>
                        <a:buChar char="•"/>
                        <a:tabLst/>
                      </a:pPr>
                      <a:r>
                        <a:rPr kumimoji="0" lang="en-GB" sz="2400" b="0" i="0" u="none" strike="noStrike" cap="none" normalizeH="0" baseline="0" smtClean="0">
                          <a:ln>
                            <a:noFill/>
                          </a:ln>
                          <a:solidFill>
                            <a:schemeClr val="tx1"/>
                          </a:solidFill>
                          <a:effectLst/>
                          <a:latin typeface="Calibri" pitchFamily="34" charset="0"/>
                        </a:rPr>
                        <a:t>Government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rPr>
                        <a:t>Armenia, Bangladesh (with donors), India (3), Korea, Taiwan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075">
                <a:tc>
                  <a:txBody>
                    <a:bodyPr/>
                    <a:lstStyle/>
                    <a:p>
                      <a:pPr marL="342900" marR="0" lvl="0" indent="-342900" algn="l" defTabSz="914400" rtl="0" eaLnBrk="1" fontAlgn="base" latinLnBrk="0" hangingPunct="1">
                        <a:lnSpc>
                          <a:spcPct val="100000"/>
                        </a:lnSpc>
                        <a:spcBef>
                          <a:spcPct val="0"/>
                        </a:spcBef>
                        <a:spcAft>
                          <a:spcPct val="0"/>
                        </a:spcAft>
                        <a:buClrTx/>
                        <a:buSzTx/>
                        <a:buFont typeface="Arial" charset="0"/>
                        <a:buChar char="•"/>
                        <a:tabLst/>
                      </a:pPr>
                      <a:r>
                        <a:rPr kumimoji="0" lang="en-GB" sz="2400" b="0" i="0" u="none" strike="noStrike" cap="none" normalizeH="0" baseline="0" smtClean="0">
                          <a:ln>
                            <a:noFill/>
                          </a:ln>
                          <a:solidFill>
                            <a:schemeClr val="tx1"/>
                          </a:solidFill>
                          <a:effectLst/>
                          <a:latin typeface="Calibri" pitchFamily="34" charset="0"/>
                        </a:rPr>
                        <a:t>NGO (12), Research (2), UNFPA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Calibri" pitchFamily="34" charset="0"/>
                        </a:rPr>
                        <a:t>Social Franchise NGO (6), Pop Council (2), local NGOs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FF0000"/>
                          </a:solidFill>
                          <a:effectLst/>
                          <a:latin typeface="Calibri" pitchFamily="34" charset="0"/>
                        </a:rPr>
                        <a:t>Large VPs </a:t>
                      </a:r>
                      <a:r>
                        <a:rPr kumimoji="0" lang="en-GB" sz="2400" b="0" i="0" u="none" strike="noStrike" cap="none" normalizeH="0" baseline="0" dirty="0" smtClean="0">
                          <a:ln>
                            <a:noFill/>
                          </a:ln>
                          <a:solidFill>
                            <a:schemeClr val="tx1"/>
                          </a:solidFill>
                          <a:effectLst/>
                          <a:latin typeface="Calibri" pitchFamily="34" charset="0"/>
                        </a:rPr>
                        <a:t>(&gt; 1 million US$/year)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Calibri" pitchFamily="34" charset="0"/>
                        </a:rPr>
                        <a:t>4 initiated by </a:t>
                      </a:r>
                      <a:r>
                        <a:rPr kumimoji="0" lang="en-GB" sz="2400" b="0" i="0" u="none" strike="noStrike" cap="none" normalizeH="0" baseline="0" dirty="0" err="1" smtClean="0">
                          <a:ln>
                            <a:noFill/>
                          </a:ln>
                          <a:solidFill>
                            <a:schemeClr val="tx1"/>
                          </a:solidFill>
                          <a:effectLst/>
                          <a:latin typeface="Calibri" pitchFamily="34" charset="0"/>
                        </a:rPr>
                        <a:t>Govt</a:t>
                      </a:r>
                      <a:r>
                        <a:rPr kumimoji="0" lang="en-GB" sz="2400" b="0" i="0" u="none" strike="noStrike" cap="none" normalizeH="0" baseline="0" dirty="0" smtClean="0">
                          <a:ln>
                            <a:noFill/>
                          </a:ln>
                          <a:solidFill>
                            <a:schemeClr val="tx1"/>
                          </a:solidFill>
                          <a:effectLst/>
                          <a:latin typeface="Calibri" pitchFamily="34" charset="0"/>
                        </a:rPr>
                        <a:t>, 1 </a:t>
                      </a:r>
                      <a:r>
                        <a:rPr kumimoji="0" lang="en-GB" sz="2400" b="0" i="0" u="none" strike="noStrike" cap="none" normalizeH="0" baseline="0" dirty="0" err="1" smtClean="0">
                          <a:ln>
                            <a:noFill/>
                          </a:ln>
                          <a:solidFill>
                            <a:schemeClr val="tx1"/>
                          </a:solidFill>
                          <a:effectLst/>
                          <a:latin typeface="Calibri" pitchFamily="34" charset="0"/>
                        </a:rPr>
                        <a:t>Govt</a:t>
                      </a:r>
                      <a:r>
                        <a:rPr kumimoji="0" lang="en-GB" sz="2400" b="0" i="0" u="none" strike="noStrike" cap="none" normalizeH="0" baseline="0" dirty="0" smtClean="0">
                          <a:ln>
                            <a:noFill/>
                          </a:ln>
                          <a:solidFill>
                            <a:schemeClr val="tx1"/>
                          </a:solidFill>
                          <a:effectLst/>
                          <a:latin typeface="Calibri" pitchFamily="34" charset="0"/>
                        </a:rPr>
                        <a:t>/donors, and 3 by </a:t>
                      </a:r>
                      <a:r>
                        <a:rPr kumimoji="0" lang="en-GB" sz="2400" b="0" i="0" u="none" strike="noStrike" cap="none" normalizeH="0" baseline="0" dirty="0" err="1" smtClean="0">
                          <a:ln>
                            <a:noFill/>
                          </a:ln>
                          <a:solidFill>
                            <a:schemeClr val="tx1"/>
                          </a:solidFill>
                          <a:effectLst/>
                          <a:latin typeface="Calibri" pitchFamily="34" charset="0"/>
                        </a:rPr>
                        <a:t>KfW</a:t>
                      </a:r>
                      <a:r>
                        <a:rPr kumimoji="0" lang="en-GB" sz="2400" b="0" i="0" u="none" strike="noStrike" cap="none" normalizeH="0" baseline="0" dirty="0" smtClean="0">
                          <a:ln>
                            <a:noFill/>
                          </a:ln>
                          <a:solidFill>
                            <a:schemeClr val="tx1"/>
                          </a:solidFill>
                          <a:effectLst/>
                          <a:latin typeface="Calibri" pitchFamily="34" charset="0"/>
                        </a:rPr>
                        <a:t> (6 are still active)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5888"/>
            <a:ext cx="8229600" cy="576262"/>
          </a:xfrm>
        </p:spPr>
        <p:txBody>
          <a:bodyPr rtlCol="0">
            <a:normAutofit fontScale="90000"/>
          </a:bodyPr>
          <a:lstStyle/>
          <a:p>
            <a:pPr eaLnBrk="1" fontAlgn="auto" hangingPunct="1">
              <a:spcAft>
                <a:spcPts val="0"/>
              </a:spcAft>
              <a:defRPr/>
            </a:pPr>
            <a:r>
              <a:rPr lang="en-GB" b="1" dirty="0">
                <a:solidFill>
                  <a:srgbClr val="006C5F"/>
                </a:solidFill>
              </a:rPr>
              <a:t>Overview of 36 VPs </a:t>
            </a:r>
            <a:r>
              <a:rPr lang="en-GB" b="1" dirty="0" err="1" smtClean="0">
                <a:solidFill>
                  <a:srgbClr val="006C5F"/>
                </a:solidFill>
              </a:rPr>
              <a:t>cont</a:t>
            </a:r>
            <a:r>
              <a:rPr lang="en-GB" b="1" dirty="0" smtClean="0">
                <a:solidFill>
                  <a:srgbClr val="006C5F"/>
                </a:solidFill>
              </a:rPr>
              <a:t>…</a:t>
            </a:r>
            <a:endParaRPr lang="en-GB" dirty="0"/>
          </a:p>
        </p:txBody>
      </p:sp>
      <p:graphicFrame>
        <p:nvGraphicFramePr>
          <p:cNvPr id="52263" name="Group 39"/>
          <p:cNvGraphicFramePr>
            <a:graphicFrameLocks noGrp="1"/>
          </p:cNvGraphicFramePr>
          <p:nvPr>
            <p:ph idx="1"/>
            <p:extLst>
              <p:ext uri="{D42A27DB-BD31-4B8C-83A1-F6EECF244321}">
                <p14:modId xmlns:p14="http://schemas.microsoft.com/office/powerpoint/2010/main" val="2182863586"/>
              </p:ext>
            </p:extLst>
          </p:nvPr>
        </p:nvGraphicFramePr>
        <p:xfrm>
          <a:off x="179388" y="908050"/>
          <a:ext cx="8785225" cy="5761310"/>
        </p:xfrm>
        <a:graphic>
          <a:graphicData uri="http://schemas.openxmlformats.org/drawingml/2006/table">
            <a:tbl>
              <a:tblPr/>
              <a:tblGrid>
                <a:gridCol w="3024187"/>
                <a:gridCol w="504825"/>
                <a:gridCol w="5256213"/>
              </a:tblGrid>
              <a:tr h="7088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1"/>
                          </a:solidFill>
                          <a:effectLst/>
                          <a:latin typeface="Calibri" pitchFamily="34" charset="0"/>
                        </a:rPr>
                        <a:t>Active or Not?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DB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Calibri"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DB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Calibri" pitchFamily="34" charset="0"/>
                        </a:rPr>
                        <a:t>Observation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DBD0"/>
                    </a:solidFill>
                  </a:tcPr>
                </a:tc>
              </a:tr>
              <a:tr h="8769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smtClean="0">
                          <a:ln>
                            <a:noFill/>
                          </a:ln>
                          <a:solidFill>
                            <a:srgbClr val="FF0000"/>
                          </a:solidFill>
                          <a:effectLst/>
                          <a:latin typeface="Calibri" pitchFamily="34" charset="0"/>
                        </a:rPr>
                        <a:t>Still active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200" b="1" i="0" u="none" strike="noStrike" cap="none" normalizeH="0" baseline="0" smtClean="0">
                          <a:ln>
                            <a:noFill/>
                          </a:ln>
                          <a:solidFill>
                            <a:schemeClr val="tx1"/>
                          </a:solidFill>
                          <a:effectLst/>
                          <a:latin typeface="Calibri"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rPr>
                        <a:t>4 initiated by </a:t>
                      </a:r>
                      <a:r>
                        <a:rPr kumimoji="0" lang="en-GB" sz="2200" b="0" i="0" u="none" strike="noStrike" cap="none" normalizeH="0" baseline="0" dirty="0" err="1" smtClean="0">
                          <a:ln>
                            <a:noFill/>
                          </a:ln>
                          <a:solidFill>
                            <a:schemeClr val="tx1"/>
                          </a:solidFill>
                          <a:effectLst/>
                          <a:latin typeface="Calibri" pitchFamily="34" charset="0"/>
                        </a:rPr>
                        <a:t>Govt</a:t>
                      </a:r>
                      <a:r>
                        <a:rPr kumimoji="0" lang="en-GB" sz="2200" b="0" i="0" u="none" strike="noStrike" cap="none" normalizeH="0" baseline="0" dirty="0" smtClean="0">
                          <a:ln>
                            <a:noFill/>
                          </a:ln>
                          <a:solidFill>
                            <a:schemeClr val="tx1"/>
                          </a:solidFill>
                          <a:effectLst/>
                          <a:latin typeface="Calibri" pitchFamily="34" charset="0"/>
                        </a:rPr>
                        <a:t>, 3 by </a:t>
                      </a:r>
                      <a:r>
                        <a:rPr kumimoji="0" lang="en-GB" sz="2200" b="0" i="0" u="none" strike="noStrike" cap="none" normalizeH="0" baseline="0" dirty="0" err="1" smtClean="0">
                          <a:ln>
                            <a:noFill/>
                          </a:ln>
                          <a:solidFill>
                            <a:schemeClr val="tx1"/>
                          </a:solidFill>
                          <a:effectLst/>
                          <a:latin typeface="Calibri" pitchFamily="34" charset="0"/>
                        </a:rPr>
                        <a:t>KfW</a:t>
                      </a:r>
                      <a:r>
                        <a:rPr kumimoji="0" lang="en-GB" sz="2200" b="0" i="0" u="none" strike="noStrike" cap="none" normalizeH="0" baseline="0" dirty="0" smtClean="0">
                          <a:ln>
                            <a:noFill/>
                          </a:ln>
                          <a:solidFill>
                            <a:schemeClr val="tx1"/>
                          </a:solidFill>
                          <a:effectLst/>
                          <a:latin typeface="Calibri" pitchFamily="34" charset="0"/>
                        </a:rPr>
                        <a:t>, 4 by Social Franchise, 1 by USAID.  6 of 12 are large VPs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6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FF0000"/>
                          </a:solidFill>
                          <a:effectLst/>
                          <a:latin typeface="Calibri" pitchFamily="34" charset="0"/>
                        </a:rPr>
                        <a:t>Not active anymore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200" b="1" i="0" u="none" strike="noStrike" cap="none" normalizeH="0" baseline="0" smtClean="0">
                          <a:ln>
                            <a:noFill/>
                          </a:ln>
                          <a:solidFill>
                            <a:schemeClr val="tx1"/>
                          </a:solidFill>
                          <a:effectLst/>
                          <a:latin typeface="Calibri" pitchFamily="34"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8731">
                <a:tc>
                  <a:txBody>
                    <a:bodyPr/>
                    <a:lstStyle/>
                    <a:p>
                      <a:pPr marL="342900" marR="0" lvl="0" indent="-342900" algn="l" defTabSz="914400" rtl="0" eaLnBrk="1" fontAlgn="base" latinLnBrk="0" hangingPunct="1">
                        <a:lnSpc>
                          <a:spcPct val="100000"/>
                        </a:lnSpc>
                        <a:spcBef>
                          <a:spcPct val="0"/>
                        </a:spcBef>
                        <a:spcAft>
                          <a:spcPct val="0"/>
                        </a:spcAft>
                        <a:buClrTx/>
                        <a:buSzTx/>
                        <a:buFont typeface="Arial" charset="0"/>
                        <a:buChar char="•"/>
                        <a:tabLst/>
                      </a:pPr>
                      <a:r>
                        <a:rPr kumimoji="0" lang="en-GB" sz="2200" b="0" i="0" u="none" strike="noStrike" cap="none" normalizeH="0" baseline="0" smtClean="0">
                          <a:ln>
                            <a:noFill/>
                          </a:ln>
                          <a:solidFill>
                            <a:schemeClr val="tx1"/>
                          </a:solidFill>
                          <a:effectLst/>
                          <a:latin typeface="Calibri" pitchFamily="34" charset="0"/>
                        </a:rPr>
                        <a:t>Met objectives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smtClean="0">
                          <a:ln>
                            <a:noFill/>
                          </a:ln>
                          <a:solidFill>
                            <a:schemeClr val="tx1"/>
                          </a:solidFill>
                          <a:effectLst/>
                          <a:latin typeface="Calibri"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rPr>
                        <a:t>Taiwan, Korea, Indonesia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7948">
                <a:tc>
                  <a:txBody>
                    <a:bodyPr/>
                    <a:lstStyle/>
                    <a:p>
                      <a:pPr marL="342900" marR="0" lvl="0" indent="-342900" algn="l" defTabSz="914400" rtl="0" eaLnBrk="1" fontAlgn="base" latinLnBrk="0" hangingPunct="1">
                        <a:lnSpc>
                          <a:spcPct val="100000"/>
                        </a:lnSpc>
                        <a:spcBef>
                          <a:spcPct val="0"/>
                        </a:spcBef>
                        <a:spcAft>
                          <a:spcPct val="0"/>
                        </a:spcAft>
                        <a:buClrTx/>
                        <a:buSzTx/>
                        <a:buFont typeface="Arial" charset="0"/>
                        <a:buChar char="•"/>
                        <a:tabLst/>
                      </a:pPr>
                      <a:r>
                        <a:rPr kumimoji="0" lang="en-GB" sz="2200" b="0" i="0" u="none" strike="noStrike" cap="none" normalizeH="0" baseline="0" dirty="0" smtClean="0">
                          <a:ln>
                            <a:noFill/>
                          </a:ln>
                          <a:solidFill>
                            <a:schemeClr val="tx1"/>
                          </a:solidFill>
                          <a:effectLst/>
                          <a:latin typeface="Calibri" pitchFamily="34" charset="0"/>
                        </a:rPr>
                        <a:t>Small pilots or studies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smtClean="0">
                          <a:ln>
                            <a:noFill/>
                          </a:ln>
                          <a:solidFill>
                            <a:schemeClr val="tx1"/>
                          </a:solidFill>
                          <a:effectLst/>
                          <a:latin typeface="Calibri" pitchFamily="34"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rPr>
                        <a:t>6 taken over by or informed other VPs (Bangladesh, Cambodia, Pakistan), 7 pure pilots (6 in India, 1 Uganda)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9226">
                <a:tc>
                  <a:txBody>
                    <a:bodyPr/>
                    <a:lstStyle/>
                    <a:p>
                      <a:pPr marL="342900" marR="0" lvl="0" indent="-342900" algn="l" defTabSz="914400" rtl="0" eaLnBrk="1" fontAlgn="base" latinLnBrk="0" hangingPunct="1">
                        <a:lnSpc>
                          <a:spcPct val="100000"/>
                        </a:lnSpc>
                        <a:spcBef>
                          <a:spcPct val="0"/>
                        </a:spcBef>
                        <a:spcAft>
                          <a:spcPct val="0"/>
                        </a:spcAft>
                        <a:buClrTx/>
                        <a:buSzTx/>
                        <a:buFont typeface="Arial" charset="0"/>
                        <a:buChar char="•"/>
                        <a:tabLst/>
                      </a:pPr>
                      <a:r>
                        <a:rPr kumimoji="0" lang="en-GB" sz="2200" b="0" i="0" u="none" strike="noStrike" cap="none" normalizeH="0" baseline="0" dirty="0" smtClean="0">
                          <a:ln>
                            <a:noFill/>
                          </a:ln>
                          <a:solidFill>
                            <a:schemeClr val="tx1"/>
                          </a:solidFill>
                          <a:effectLst/>
                          <a:latin typeface="Calibri" pitchFamily="34" charset="0"/>
                        </a:rPr>
                        <a:t>Taken over by other interventions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rPr>
                        <a:t>China: investment in primary health services (payment per capita), Nicaragua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1908">
                <a:tc>
                  <a:txBody>
                    <a:bodyPr/>
                    <a:lstStyle/>
                    <a:p>
                      <a:pPr marL="342900" marR="0" lvl="0" indent="-342900" algn="l" defTabSz="914400" rtl="0" eaLnBrk="1" fontAlgn="base" latinLnBrk="0" hangingPunct="1">
                        <a:lnSpc>
                          <a:spcPct val="100000"/>
                        </a:lnSpc>
                        <a:spcBef>
                          <a:spcPct val="0"/>
                        </a:spcBef>
                        <a:spcAft>
                          <a:spcPct val="0"/>
                        </a:spcAft>
                        <a:buClrTx/>
                        <a:buSzTx/>
                        <a:buFont typeface="Arial" charset="0"/>
                        <a:buChar char="•"/>
                        <a:tabLst/>
                      </a:pPr>
                      <a:r>
                        <a:rPr kumimoji="0" lang="en-GB" sz="2200" b="0" i="0" u="none" strike="noStrike" cap="none" normalizeH="0" baseline="0" dirty="0" smtClean="0">
                          <a:ln>
                            <a:noFill/>
                          </a:ln>
                          <a:solidFill>
                            <a:schemeClr val="tx1"/>
                          </a:solidFill>
                          <a:effectLst/>
                          <a:latin typeface="Calibri" pitchFamily="34" charset="0"/>
                        </a:rPr>
                        <a:t>No funding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rPr>
                        <a:t>All initiated by NGOs before 2000: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rPr>
                        <a:t>Nicaragua (2), India (2), Kenya (1)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el 1"/>
          <p:cNvSpPr>
            <a:spLocks noGrp="1"/>
          </p:cNvSpPr>
          <p:nvPr>
            <p:ph type="title"/>
          </p:nvPr>
        </p:nvSpPr>
        <p:spPr/>
        <p:txBody>
          <a:bodyPr/>
          <a:lstStyle/>
          <a:p>
            <a:pPr eaLnBrk="1" hangingPunct="1"/>
            <a:r>
              <a:rPr lang="en-GB" b="1" smtClean="0">
                <a:solidFill>
                  <a:srgbClr val="006C5F"/>
                </a:solidFill>
              </a:rPr>
              <a:t>Rationale &amp; Objectives</a:t>
            </a:r>
          </a:p>
        </p:txBody>
      </p:sp>
      <p:sp>
        <p:nvSpPr>
          <p:cNvPr id="53250" name="Tijdelijke aanduiding voor inhoud 2"/>
          <p:cNvSpPr>
            <a:spLocks noGrp="1"/>
          </p:cNvSpPr>
          <p:nvPr>
            <p:ph idx="1"/>
          </p:nvPr>
        </p:nvSpPr>
        <p:spPr>
          <a:xfrm>
            <a:off x="457200" y="1341438"/>
            <a:ext cx="8507413" cy="4967287"/>
          </a:xfrm>
        </p:spPr>
        <p:txBody>
          <a:bodyPr/>
          <a:lstStyle/>
          <a:p>
            <a:pPr eaLnBrk="1" hangingPunct="1">
              <a:lnSpc>
                <a:spcPct val="80000"/>
              </a:lnSpc>
              <a:spcBef>
                <a:spcPct val="40000"/>
              </a:spcBef>
            </a:pPr>
            <a:r>
              <a:rPr lang="en-GB" sz="3000" dirty="0" smtClean="0"/>
              <a:t>To </a:t>
            </a:r>
            <a:r>
              <a:rPr lang="en-GB" sz="3000" dirty="0" smtClean="0">
                <a:solidFill>
                  <a:srgbClr val="FF0000"/>
                </a:solidFill>
              </a:rPr>
              <a:t>accelerate the use of priority services </a:t>
            </a:r>
            <a:r>
              <a:rPr lang="en-GB" sz="3000" dirty="0" smtClean="0"/>
              <a:t>(e.g. FP,  STIs, abortion) </a:t>
            </a:r>
            <a:r>
              <a:rPr lang="en-GB" sz="3000" i="1" dirty="0" smtClean="0"/>
              <a:t>and/or</a:t>
            </a:r>
          </a:p>
          <a:p>
            <a:pPr eaLnBrk="1" hangingPunct="1">
              <a:lnSpc>
                <a:spcPct val="80000"/>
              </a:lnSpc>
              <a:spcBef>
                <a:spcPct val="40000"/>
              </a:spcBef>
            </a:pPr>
            <a:r>
              <a:rPr lang="en-GB" sz="3000" dirty="0" smtClean="0"/>
              <a:t>To </a:t>
            </a:r>
            <a:r>
              <a:rPr lang="en-GB" sz="3000" dirty="0" smtClean="0">
                <a:solidFill>
                  <a:srgbClr val="FF0000"/>
                </a:solidFill>
              </a:rPr>
              <a:t>target and reach underserved and marginalised populations </a:t>
            </a:r>
            <a:r>
              <a:rPr lang="en-GB" sz="3000" dirty="0" smtClean="0"/>
              <a:t>with priority services (e.g. India, Cambodia, Nicaragua</a:t>
            </a:r>
            <a:r>
              <a:rPr lang="en-GB" sz="3000" dirty="0"/>
              <a:t>) </a:t>
            </a:r>
            <a:r>
              <a:rPr lang="en-GB" sz="3000" i="1" dirty="0" smtClean="0"/>
              <a:t>and/or</a:t>
            </a:r>
          </a:p>
          <a:p>
            <a:pPr eaLnBrk="1" hangingPunct="1">
              <a:lnSpc>
                <a:spcPct val="80000"/>
              </a:lnSpc>
              <a:spcBef>
                <a:spcPct val="40000"/>
              </a:spcBef>
            </a:pPr>
            <a:r>
              <a:rPr lang="en-GB" sz="3000" dirty="0" smtClean="0"/>
              <a:t>To provide priority services through </a:t>
            </a:r>
            <a:r>
              <a:rPr lang="en-GB" sz="3000" dirty="0" smtClean="0">
                <a:solidFill>
                  <a:srgbClr val="FF0000"/>
                </a:solidFill>
              </a:rPr>
              <a:t>contracting of private sector </a:t>
            </a:r>
            <a:r>
              <a:rPr lang="en-GB" sz="3000" dirty="0" smtClean="0"/>
              <a:t>(e.g. Gujarat, Delhi, Armenia, Indonesia, Taiwan, Korea</a:t>
            </a:r>
            <a:r>
              <a:rPr lang="en-GB" sz="3000" dirty="0"/>
              <a:t>) </a:t>
            </a:r>
            <a:r>
              <a:rPr lang="en-GB" sz="3000" i="1" dirty="0" smtClean="0"/>
              <a:t>and/or</a:t>
            </a:r>
            <a:endParaRPr lang="en-GB" sz="3000" b="1" i="1" dirty="0" smtClean="0">
              <a:solidFill>
                <a:srgbClr val="7030A0"/>
              </a:solidFill>
            </a:endParaRPr>
          </a:p>
          <a:p>
            <a:pPr eaLnBrk="1" hangingPunct="1">
              <a:lnSpc>
                <a:spcPct val="80000"/>
              </a:lnSpc>
              <a:spcBef>
                <a:spcPct val="40000"/>
              </a:spcBef>
            </a:pPr>
            <a:r>
              <a:rPr lang="en-GB" sz="3000" dirty="0" smtClean="0"/>
              <a:t>To introduce </a:t>
            </a:r>
            <a:r>
              <a:rPr lang="en-GB" sz="3000" dirty="0" smtClean="0">
                <a:solidFill>
                  <a:srgbClr val="FF0000"/>
                </a:solidFill>
              </a:rPr>
              <a:t>social health insurance skills </a:t>
            </a:r>
            <a:r>
              <a:rPr lang="en-GB" sz="3000" dirty="0" smtClean="0"/>
              <a:t>into the health financing arena (e.g. </a:t>
            </a:r>
            <a:r>
              <a:rPr lang="en-GB" sz="3000" dirty="0" err="1" smtClean="0"/>
              <a:t>KfW</a:t>
            </a:r>
            <a:r>
              <a:rPr lang="en-GB" sz="3000" dirty="0" smtClean="0"/>
              <a:t>-funded VPs in Kenya, Cambodia, Uganda</a:t>
            </a:r>
            <a:r>
              <a:rPr lang="en-GB" sz="3000" dirty="0"/>
              <a:t>) </a:t>
            </a:r>
            <a:r>
              <a:rPr lang="en-GB" sz="3000" i="1" dirty="0" smtClean="0"/>
              <a:t>and/or</a:t>
            </a:r>
            <a:endParaRPr lang="en-GB" sz="3000" b="1" i="1" dirty="0" smtClean="0">
              <a:solidFill>
                <a:srgbClr val="7030A0"/>
              </a:solidFill>
            </a:endParaRPr>
          </a:p>
          <a:p>
            <a:pPr eaLnBrk="1" hangingPunct="1">
              <a:lnSpc>
                <a:spcPct val="80000"/>
              </a:lnSpc>
            </a:pPr>
            <a:endParaRPr lang="en-GB" sz="30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p:nvPr>
        </p:nvSpPr>
        <p:spPr/>
        <p:txBody>
          <a:bodyPr/>
          <a:lstStyle/>
          <a:p>
            <a:pPr eaLnBrk="1" hangingPunct="1"/>
            <a:r>
              <a:rPr lang="en-GB" sz="4000" b="1" smtClean="0">
                <a:solidFill>
                  <a:srgbClr val="006C5F"/>
                </a:solidFill>
              </a:rPr>
              <a:t>Number of Services Provided through the Voucher</a:t>
            </a:r>
            <a:endParaRPr lang="en-GB" sz="4000" smtClean="0"/>
          </a:p>
        </p:txBody>
      </p:sp>
      <p:sp>
        <p:nvSpPr>
          <p:cNvPr id="2" name="Tijdelijke aanduiding voor inhoud 1"/>
          <p:cNvSpPr>
            <a:spLocks noGrp="1"/>
          </p:cNvSpPr>
          <p:nvPr>
            <p:ph idx="1"/>
          </p:nvPr>
        </p:nvSpPr>
        <p:spPr/>
        <p:txBody>
          <a:bodyPr/>
          <a:lstStyle/>
          <a:p>
            <a:endParaRPr lang="en-GB"/>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196" y="1513436"/>
            <a:ext cx="8297260" cy="4867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el 1"/>
          <p:cNvSpPr>
            <a:spLocks noGrp="1"/>
          </p:cNvSpPr>
          <p:nvPr>
            <p:ph type="title"/>
          </p:nvPr>
        </p:nvSpPr>
        <p:spPr/>
        <p:txBody>
          <a:bodyPr/>
          <a:lstStyle/>
          <a:p>
            <a:pPr eaLnBrk="1" hangingPunct="1"/>
            <a:r>
              <a:rPr lang="en-GB" b="1" dirty="0" smtClean="0">
                <a:solidFill>
                  <a:srgbClr val="006C5F"/>
                </a:solidFill>
              </a:rPr>
              <a:t>What do we use vouchers for?</a:t>
            </a:r>
          </a:p>
        </p:txBody>
      </p:sp>
      <p:sp>
        <p:nvSpPr>
          <p:cNvPr id="57346" name="Tijdelijke aanduiding voor inhoud 2"/>
          <p:cNvSpPr>
            <a:spLocks noGrp="1"/>
          </p:cNvSpPr>
          <p:nvPr>
            <p:ph idx="1"/>
          </p:nvPr>
        </p:nvSpPr>
        <p:spPr>
          <a:xfrm>
            <a:off x="395288" y="1341438"/>
            <a:ext cx="8534400" cy="4968875"/>
          </a:xfrm>
        </p:spPr>
        <p:txBody>
          <a:bodyPr/>
          <a:lstStyle/>
          <a:p>
            <a:pPr eaLnBrk="1" hangingPunct="1"/>
            <a:r>
              <a:rPr lang="en-GB" sz="2800" dirty="0" smtClean="0"/>
              <a:t>All 36 VPs provide(d) SRH services:</a:t>
            </a:r>
          </a:p>
          <a:p>
            <a:pPr lvl="1" eaLnBrk="1" hangingPunct="1"/>
            <a:r>
              <a:rPr lang="en-GB" dirty="0" smtClean="0">
                <a:solidFill>
                  <a:srgbClr val="FF0000"/>
                </a:solidFill>
              </a:rPr>
              <a:t>SM services</a:t>
            </a:r>
            <a:r>
              <a:rPr lang="en-GB" dirty="0" smtClean="0"/>
              <a:t>: 25 of the 36 VPs identified (69%)</a:t>
            </a:r>
          </a:p>
          <a:p>
            <a:pPr lvl="1" eaLnBrk="1" hangingPunct="1"/>
            <a:r>
              <a:rPr lang="en-GB" dirty="0" smtClean="0">
                <a:solidFill>
                  <a:srgbClr val="FF0000"/>
                </a:solidFill>
              </a:rPr>
              <a:t>FP</a:t>
            </a:r>
            <a:r>
              <a:rPr lang="en-GB" dirty="0" smtClean="0"/>
              <a:t>: 20 of the 36 (56%)</a:t>
            </a:r>
          </a:p>
          <a:p>
            <a:pPr lvl="1" eaLnBrk="1" hangingPunct="1"/>
            <a:r>
              <a:rPr lang="en-GB" dirty="0" smtClean="0">
                <a:solidFill>
                  <a:srgbClr val="FF0000"/>
                </a:solidFill>
              </a:rPr>
              <a:t>RTIs/STIs</a:t>
            </a:r>
            <a:r>
              <a:rPr lang="en-GB" dirty="0" smtClean="0"/>
              <a:t>: 9 of the 36 (25%)</a:t>
            </a:r>
          </a:p>
          <a:p>
            <a:pPr eaLnBrk="1" hangingPunct="1"/>
            <a:r>
              <a:rPr lang="en-GB" sz="2800" dirty="0" smtClean="0"/>
              <a:t>3 VPs provide </a:t>
            </a:r>
            <a:r>
              <a:rPr lang="en-GB" sz="2800" dirty="0" smtClean="0">
                <a:solidFill>
                  <a:srgbClr val="FF0000"/>
                </a:solidFill>
              </a:rPr>
              <a:t>child health services </a:t>
            </a:r>
            <a:r>
              <a:rPr lang="en-GB" sz="2800" dirty="0" smtClean="0"/>
              <a:t>(Armenia, India -Kolkata, China)</a:t>
            </a:r>
          </a:p>
          <a:p>
            <a:pPr eaLnBrk="1" hangingPunct="1"/>
            <a:r>
              <a:rPr lang="en-GB" sz="2800" dirty="0" smtClean="0">
                <a:solidFill>
                  <a:srgbClr val="FF0000"/>
                </a:solidFill>
              </a:rPr>
              <a:t>Other</a:t>
            </a:r>
            <a:r>
              <a:rPr lang="en-GB" sz="2800" dirty="0" smtClean="0"/>
              <a:t>: abortion (Cambodia), cervical cancer screening (Nicaragua), GBV (Kenya)</a:t>
            </a:r>
          </a:p>
          <a:p>
            <a:pPr eaLnBrk="1" hangingPunct="1"/>
            <a:r>
              <a:rPr lang="en-GB" sz="2800" dirty="0" smtClean="0"/>
              <a:t>Roughly one third pay or paid </a:t>
            </a:r>
            <a:r>
              <a:rPr lang="en-GB" sz="2800" dirty="0" smtClean="0">
                <a:solidFill>
                  <a:srgbClr val="FF0000"/>
                </a:solidFill>
              </a:rPr>
              <a:t>transport costs </a:t>
            </a:r>
            <a:r>
              <a:rPr lang="en-GB" sz="2800" dirty="0" smtClean="0"/>
              <a:t>(mostly in Asia)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006C5F"/>
                </a:solidFill>
              </a:rPr>
              <a:t>Analysis of a sub-sample of </a:t>
            </a:r>
            <a:r>
              <a:rPr lang="nl-NL" b="1" dirty="0" err="1" smtClean="0">
                <a:solidFill>
                  <a:srgbClr val="006C5F"/>
                </a:solidFill>
              </a:rPr>
              <a:t>VPs</a:t>
            </a:r>
            <a:endParaRPr lang="en-GB" b="1" dirty="0">
              <a:solidFill>
                <a:srgbClr val="006C5F"/>
              </a:solidFill>
            </a:endParaRPr>
          </a:p>
        </p:txBody>
      </p:sp>
      <p:sp>
        <p:nvSpPr>
          <p:cNvPr id="3" name="Tijdelijke aanduiding voor inhoud 2"/>
          <p:cNvSpPr>
            <a:spLocks noGrp="1"/>
          </p:cNvSpPr>
          <p:nvPr>
            <p:ph idx="1"/>
          </p:nvPr>
        </p:nvSpPr>
        <p:spPr/>
        <p:txBody>
          <a:bodyPr/>
          <a:lstStyle/>
          <a:p>
            <a:r>
              <a:rPr lang="en-GB" dirty="0" smtClean="0"/>
              <a:t>The following slides will present some </a:t>
            </a:r>
            <a:r>
              <a:rPr lang="en-GB" dirty="0" smtClean="0">
                <a:solidFill>
                  <a:srgbClr val="FF0000"/>
                </a:solidFill>
              </a:rPr>
              <a:t>preliminary results</a:t>
            </a:r>
            <a:r>
              <a:rPr lang="en-GB" dirty="0" smtClean="0"/>
              <a:t> of an analysis of a sub- sample of </a:t>
            </a:r>
            <a:r>
              <a:rPr lang="en-GB" dirty="0" smtClean="0">
                <a:solidFill>
                  <a:srgbClr val="FF0000"/>
                </a:solidFill>
              </a:rPr>
              <a:t>20 VPs </a:t>
            </a:r>
            <a:r>
              <a:rPr lang="en-GB" dirty="0" smtClean="0"/>
              <a:t>for which we could find detailed information</a:t>
            </a:r>
          </a:p>
          <a:p>
            <a:endParaRPr lang="en-GB" dirty="0" smtClean="0"/>
          </a:p>
          <a:p>
            <a:r>
              <a:rPr lang="en-GB" dirty="0" smtClean="0"/>
              <a:t>The sub-sample is </a:t>
            </a:r>
            <a:r>
              <a:rPr lang="en-GB" dirty="0" smtClean="0">
                <a:solidFill>
                  <a:srgbClr val="FF0000"/>
                </a:solidFill>
              </a:rPr>
              <a:t>largely comparable </a:t>
            </a:r>
            <a:r>
              <a:rPr lang="en-GB" dirty="0" smtClean="0"/>
              <a:t>with the overall sample of 36 voucher programmes</a:t>
            </a:r>
            <a:endParaRPr lang="en-GB" dirty="0"/>
          </a:p>
        </p:txBody>
      </p:sp>
    </p:spTree>
    <p:extLst>
      <p:ext uri="{BB962C8B-B14F-4D97-AF65-F5344CB8AC3E}">
        <p14:creationId xmlns:p14="http://schemas.microsoft.com/office/powerpoint/2010/main" val="31676186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el 1"/>
          <p:cNvSpPr>
            <a:spLocks noGrp="1"/>
          </p:cNvSpPr>
          <p:nvPr>
            <p:ph type="title"/>
          </p:nvPr>
        </p:nvSpPr>
        <p:spPr>
          <a:xfrm>
            <a:off x="179388" y="274638"/>
            <a:ext cx="8713787" cy="1143000"/>
          </a:xfrm>
        </p:spPr>
        <p:txBody>
          <a:bodyPr/>
          <a:lstStyle/>
          <a:p>
            <a:pPr eaLnBrk="1" hangingPunct="1"/>
            <a:r>
              <a:rPr lang="nl-NL" sz="4000" b="1" smtClean="0">
                <a:solidFill>
                  <a:srgbClr val="006C5F"/>
                </a:solidFill>
              </a:rPr>
              <a:t>Key Structural Features (Management)</a:t>
            </a:r>
            <a:endParaRPr lang="en-GB" sz="4000" b="1" smtClean="0">
              <a:solidFill>
                <a:srgbClr val="006C5F"/>
              </a:solidFill>
            </a:endParaRPr>
          </a:p>
        </p:txBody>
      </p:sp>
      <p:sp>
        <p:nvSpPr>
          <p:cNvPr id="63490" name="Tijdelijke aanduiding voor inhoud 2"/>
          <p:cNvSpPr>
            <a:spLocks noGrp="1"/>
          </p:cNvSpPr>
          <p:nvPr>
            <p:ph idx="1"/>
          </p:nvPr>
        </p:nvSpPr>
        <p:spPr>
          <a:xfrm>
            <a:off x="323528" y="1772816"/>
            <a:ext cx="8640960" cy="4824536"/>
          </a:xfrm>
        </p:spPr>
        <p:txBody>
          <a:bodyPr/>
          <a:lstStyle/>
          <a:p>
            <a:pPr marL="342900" lvl="1" indent="-342900" eaLnBrk="1" hangingPunct="1">
              <a:lnSpc>
                <a:spcPct val="70000"/>
              </a:lnSpc>
              <a:spcBef>
                <a:spcPct val="50000"/>
              </a:spcBef>
              <a:buFontTx/>
              <a:buChar char="•"/>
            </a:pPr>
            <a:r>
              <a:rPr lang="en-GB" sz="3200" dirty="0" smtClean="0">
                <a:solidFill>
                  <a:srgbClr val="FF0000"/>
                </a:solidFill>
              </a:rPr>
              <a:t>Voucher Management Agency (VMA)</a:t>
            </a:r>
            <a:r>
              <a:rPr lang="en-GB" sz="3200" dirty="0" smtClean="0"/>
              <a:t>:</a:t>
            </a:r>
          </a:p>
          <a:p>
            <a:pPr marL="857250" lvl="2" indent="-457200" eaLnBrk="1" hangingPunct="1">
              <a:lnSpc>
                <a:spcPct val="70000"/>
              </a:lnSpc>
              <a:spcBef>
                <a:spcPct val="50000"/>
              </a:spcBef>
              <a:buFont typeface="Wingdings" pitchFamily="2" charset="2"/>
              <a:buChar char="§"/>
            </a:pPr>
            <a:r>
              <a:rPr lang="en-GB" sz="2800" dirty="0" smtClean="0"/>
              <a:t>7 by </a:t>
            </a:r>
            <a:r>
              <a:rPr lang="en-GB" sz="2800" dirty="0"/>
              <a:t>the Government within existing </a:t>
            </a:r>
            <a:r>
              <a:rPr lang="en-GB" sz="2800" dirty="0" err="1"/>
              <a:t>govt</a:t>
            </a:r>
            <a:r>
              <a:rPr lang="en-GB" sz="2800" dirty="0"/>
              <a:t> structures </a:t>
            </a:r>
            <a:endParaRPr lang="en-GB" sz="2800" dirty="0" smtClean="0"/>
          </a:p>
          <a:p>
            <a:pPr marL="857250" lvl="2" indent="-457200" eaLnBrk="1" hangingPunct="1">
              <a:lnSpc>
                <a:spcPct val="70000"/>
              </a:lnSpc>
              <a:spcBef>
                <a:spcPct val="50000"/>
              </a:spcBef>
              <a:buFont typeface="Wingdings" pitchFamily="2" charset="2"/>
              <a:buChar char="§"/>
            </a:pPr>
            <a:r>
              <a:rPr lang="en-GB" sz="2800" dirty="0" smtClean="0"/>
              <a:t>13 by private org </a:t>
            </a:r>
            <a:r>
              <a:rPr lang="nl-NL" sz="2800" dirty="0" smtClean="0"/>
              <a:t>(2 </a:t>
            </a:r>
            <a:r>
              <a:rPr lang="nl-NL" sz="2800" dirty="0" err="1" smtClean="0"/>
              <a:t>for</a:t>
            </a:r>
            <a:r>
              <a:rPr lang="nl-NL" sz="2800" dirty="0" smtClean="0"/>
              <a:t> </a:t>
            </a:r>
            <a:r>
              <a:rPr lang="nl-NL" sz="2800" dirty="0" err="1" smtClean="0"/>
              <a:t>profit</a:t>
            </a:r>
            <a:r>
              <a:rPr lang="nl-NL" sz="2800" dirty="0" smtClean="0"/>
              <a:t>, 11 non-profit)</a:t>
            </a:r>
            <a:endParaRPr lang="en-GB" sz="2800" dirty="0" smtClean="0"/>
          </a:p>
          <a:p>
            <a:pPr eaLnBrk="1" hangingPunct="1">
              <a:lnSpc>
                <a:spcPct val="70000"/>
              </a:lnSpc>
              <a:spcBef>
                <a:spcPct val="50000"/>
              </a:spcBef>
              <a:buFontTx/>
              <a:buChar char="•"/>
            </a:pPr>
            <a:r>
              <a:rPr lang="en-GB" dirty="0" smtClean="0">
                <a:solidFill>
                  <a:srgbClr val="FF0000"/>
                </a:solidFill>
              </a:rPr>
              <a:t>Little competition</a:t>
            </a:r>
            <a:r>
              <a:rPr lang="en-GB" dirty="0" smtClean="0"/>
              <a:t>:</a:t>
            </a:r>
          </a:p>
          <a:p>
            <a:pPr lvl="1" eaLnBrk="1" hangingPunct="1">
              <a:lnSpc>
                <a:spcPct val="70000"/>
              </a:lnSpc>
              <a:spcBef>
                <a:spcPct val="50000"/>
              </a:spcBef>
              <a:buFont typeface="Wingdings" pitchFamily="2" charset="2"/>
              <a:buChar char="§"/>
            </a:pPr>
            <a:r>
              <a:rPr lang="en-GB" dirty="0" smtClean="0"/>
              <a:t>In 2 competitive tender for VMA (Cambodia, Kenya)</a:t>
            </a:r>
          </a:p>
          <a:p>
            <a:pPr lvl="1" eaLnBrk="1" hangingPunct="1">
              <a:lnSpc>
                <a:spcPct val="70000"/>
              </a:lnSpc>
              <a:spcBef>
                <a:spcPct val="50000"/>
              </a:spcBef>
              <a:buFont typeface="Wingdings" pitchFamily="2" charset="2"/>
              <a:buChar char="§"/>
            </a:pPr>
            <a:r>
              <a:rPr lang="en-GB" dirty="0" smtClean="0"/>
              <a:t>In none was VMA changed: risk of monopolies </a:t>
            </a:r>
          </a:p>
          <a:p>
            <a:pPr marL="342900" lvl="1" indent="-342900" eaLnBrk="1" hangingPunct="1">
              <a:lnSpc>
                <a:spcPct val="70000"/>
              </a:lnSpc>
              <a:spcBef>
                <a:spcPct val="50000"/>
              </a:spcBef>
              <a:buFontTx/>
              <a:buChar char="•"/>
            </a:pPr>
            <a:r>
              <a:rPr lang="en-GB" sz="3200" dirty="0"/>
              <a:t>The </a:t>
            </a:r>
            <a:r>
              <a:rPr lang="en-GB" sz="3200" dirty="0">
                <a:solidFill>
                  <a:srgbClr val="FF0000"/>
                </a:solidFill>
              </a:rPr>
              <a:t>type of VMA is key </a:t>
            </a:r>
            <a:r>
              <a:rPr lang="en-GB" sz="3200" dirty="0"/>
              <a:t>(e.g. PwC versus MSI</a:t>
            </a:r>
            <a:r>
              <a:rPr lang="en-GB" sz="3200" dirty="0" smtClean="0"/>
              <a:t>)</a:t>
            </a:r>
            <a:endParaRPr lang="en-GB"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p:cNvSpPr>
            <a:spLocks noGrp="1"/>
          </p:cNvSpPr>
          <p:nvPr>
            <p:ph type="title"/>
          </p:nvPr>
        </p:nvSpPr>
        <p:spPr/>
        <p:txBody>
          <a:bodyPr/>
          <a:lstStyle/>
          <a:p>
            <a:pPr eaLnBrk="1" hangingPunct="1"/>
            <a:r>
              <a:rPr lang="en-GB" b="1" dirty="0" smtClean="0">
                <a:solidFill>
                  <a:srgbClr val="006C5F"/>
                </a:solidFill>
              </a:rPr>
              <a:t>Outline of presentation</a:t>
            </a:r>
          </a:p>
        </p:txBody>
      </p:sp>
      <p:sp>
        <p:nvSpPr>
          <p:cNvPr id="16386" name="Tijdelijke aanduiding voor inhoud 2"/>
          <p:cNvSpPr>
            <a:spLocks noGrp="1"/>
          </p:cNvSpPr>
          <p:nvPr>
            <p:ph idx="1"/>
          </p:nvPr>
        </p:nvSpPr>
        <p:spPr>
          <a:xfrm>
            <a:off x="457200" y="1600200"/>
            <a:ext cx="8229600" cy="4852988"/>
          </a:xfrm>
        </p:spPr>
        <p:txBody>
          <a:bodyPr/>
          <a:lstStyle/>
          <a:p>
            <a:pPr eaLnBrk="1" hangingPunct="1"/>
            <a:r>
              <a:rPr lang="en-GB" dirty="0" smtClean="0"/>
              <a:t>Short introduction to vouchers</a:t>
            </a:r>
          </a:p>
          <a:p>
            <a:pPr eaLnBrk="1" hangingPunct="1"/>
            <a:r>
              <a:rPr lang="en-GB" dirty="0" smtClean="0"/>
              <a:t>Major changes with traditional approaches</a:t>
            </a:r>
          </a:p>
          <a:p>
            <a:pPr eaLnBrk="1" hangingPunct="1"/>
            <a:r>
              <a:rPr lang="en-GB" dirty="0" smtClean="0"/>
              <a:t>The evidence base so far</a:t>
            </a:r>
          </a:p>
          <a:p>
            <a:pPr eaLnBrk="1" hangingPunct="1"/>
            <a:r>
              <a:rPr lang="en-GB" dirty="0" smtClean="0"/>
              <a:t>Preliminary results of our on-going review</a:t>
            </a:r>
          </a:p>
          <a:p>
            <a:pPr lvl="1" eaLnBrk="1" hangingPunct="1"/>
            <a:r>
              <a:rPr lang="en-GB" dirty="0" smtClean="0"/>
              <a:t>What we are reviewing</a:t>
            </a:r>
          </a:p>
          <a:p>
            <a:pPr lvl="1" eaLnBrk="1" hangingPunct="1"/>
            <a:r>
              <a:rPr lang="en-GB" dirty="0" smtClean="0"/>
              <a:t>Some early findings</a:t>
            </a:r>
          </a:p>
          <a:p>
            <a:pPr eaLnBrk="1" hangingPunct="1"/>
            <a:r>
              <a:rPr lang="en-GB" dirty="0" smtClean="0"/>
              <a:t>Discussion points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8"/>
          <p:cNvSpPr>
            <a:spLocks noGrp="1"/>
          </p:cNvSpPr>
          <p:nvPr>
            <p:ph type="title"/>
          </p:nvPr>
        </p:nvSpPr>
        <p:spPr>
          <a:xfrm>
            <a:off x="457200" y="188640"/>
            <a:ext cx="8229600" cy="864096"/>
          </a:xfrm>
        </p:spPr>
        <p:txBody>
          <a:bodyPr/>
          <a:lstStyle/>
          <a:p>
            <a:pPr eaLnBrk="1" hangingPunct="1"/>
            <a:r>
              <a:rPr lang="nl-NL" b="1" dirty="0" smtClean="0">
                <a:solidFill>
                  <a:srgbClr val="006C5F"/>
                </a:solidFill>
              </a:rPr>
              <a:t>Type of Provider </a:t>
            </a:r>
            <a:r>
              <a:rPr lang="nl-NL" b="1" dirty="0" err="1" smtClean="0">
                <a:solidFill>
                  <a:srgbClr val="006C5F"/>
                </a:solidFill>
              </a:rPr>
              <a:t>working</a:t>
            </a:r>
            <a:r>
              <a:rPr lang="nl-NL" b="1" dirty="0" smtClean="0">
                <a:solidFill>
                  <a:srgbClr val="006C5F"/>
                </a:solidFill>
              </a:rPr>
              <a:t> in </a:t>
            </a:r>
            <a:r>
              <a:rPr lang="nl-NL" b="1" dirty="0" err="1" smtClean="0">
                <a:solidFill>
                  <a:srgbClr val="006C5F"/>
                </a:solidFill>
              </a:rPr>
              <a:t>VPs</a:t>
            </a:r>
            <a:endParaRPr lang="en-GB" b="1" dirty="0" smtClean="0">
              <a:solidFill>
                <a:srgbClr val="006C5F"/>
              </a:solidFill>
            </a:endParaRPr>
          </a:p>
        </p:txBody>
      </p:sp>
      <p:graphicFrame>
        <p:nvGraphicFramePr>
          <p:cNvPr id="86108" name="Group 92"/>
          <p:cNvGraphicFramePr>
            <a:graphicFrameLocks noGrp="1"/>
          </p:cNvGraphicFramePr>
          <p:nvPr>
            <p:extLst>
              <p:ext uri="{D42A27DB-BD31-4B8C-83A1-F6EECF244321}">
                <p14:modId xmlns:p14="http://schemas.microsoft.com/office/powerpoint/2010/main" val="1611041632"/>
              </p:ext>
            </p:extLst>
          </p:nvPr>
        </p:nvGraphicFramePr>
        <p:xfrm>
          <a:off x="250823" y="1126871"/>
          <a:ext cx="8785672" cy="5437649"/>
        </p:xfrm>
        <a:graphic>
          <a:graphicData uri="http://schemas.openxmlformats.org/drawingml/2006/table">
            <a:tbl>
              <a:tblPr/>
              <a:tblGrid>
                <a:gridCol w="3529089"/>
                <a:gridCol w="648072"/>
                <a:gridCol w="4608511"/>
              </a:tblGrid>
              <a:tr h="647401">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3200" b="1" i="0" u="none" strike="noStrike" cap="none" normalizeH="0" baseline="0" dirty="0" smtClean="0">
                          <a:ln>
                            <a:noFill/>
                          </a:ln>
                          <a:solidFill>
                            <a:schemeClr val="tx1"/>
                          </a:solidFill>
                          <a:effectLst/>
                          <a:latin typeface="Calibri" pitchFamily="34" charset="0"/>
                        </a:rPr>
                        <a:t>Type of Provider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DBD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GB" sz="3200" b="1" i="0" u="none" strike="noStrike" cap="none" normalizeH="0" baseline="0" dirty="0" smtClean="0">
                          <a:ln>
                            <a:noFill/>
                          </a:ln>
                          <a:solidFill>
                            <a:schemeClr val="tx1"/>
                          </a:solidFill>
                          <a:effectLst/>
                          <a:latin typeface="Calibri"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DBD0"/>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3200" b="1" i="0" u="none" strike="noStrike" cap="none" normalizeH="0" baseline="0" dirty="0" smtClean="0">
                          <a:ln>
                            <a:noFill/>
                          </a:ln>
                          <a:solidFill>
                            <a:schemeClr val="tx1"/>
                          </a:solidFill>
                          <a:effectLst/>
                          <a:latin typeface="Calibri" pitchFamily="34" charset="0"/>
                        </a:rPr>
                        <a:t>Comments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DBD0"/>
                    </a:solidFill>
                  </a:tcPr>
                </a:tc>
              </a:tr>
              <a:tr h="1008112">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1" i="0" u="none" strike="noStrike" cap="none" normalizeH="0" baseline="0" dirty="0" smtClean="0">
                          <a:ln>
                            <a:noFill/>
                          </a:ln>
                          <a:solidFill>
                            <a:srgbClr val="FF0000"/>
                          </a:solidFill>
                          <a:effectLst/>
                          <a:latin typeface="Calibri" pitchFamily="34" charset="0"/>
                        </a:rPr>
                        <a:t>All 3 sectors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1" i="0" u="none" strike="noStrike" cap="none" normalizeH="0" baseline="0" dirty="0" smtClean="0">
                          <a:ln>
                            <a:noFill/>
                          </a:ln>
                          <a:solidFill>
                            <a:schemeClr val="tx1"/>
                          </a:solidFill>
                          <a:effectLst/>
                          <a:latin typeface="Calibri" pitchFamily="34" charset="0"/>
                        </a:rPr>
                        <a:t>(Public, PFP, PNFP)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DBD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dirty="0" smtClean="0">
                          <a:ln>
                            <a:noFill/>
                          </a:ln>
                          <a:solidFill>
                            <a:schemeClr val="tx1"/>
                          </a:solidFill>
                          <a:effectLst/>
                          <a:latin typeface="Calibri"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dirty="0" smtClean="0">
                          <a:ln>
                            <a:noFill/>
                          </a:ln>
                          <a:solidFill>
                            <a:schemeClr val="tx1"/>
                          </a:solidFill>
                          <a:effectLst/>
                          <a:latin typeface="Calibri" pitchFamily="34" charset="0"/>
                        </a:rPr>
                        <a:t>Bangladesh, Cambodia, Kenya, Pakistan, Nicaragua, Uganda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6064">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1" i="0" u="none" strike="noStrike" cap="none" normalizeH="0" baseline="0" dirty="0" smtClean="0">
                          <a:ln>
                            <a:noFill/>
                          </a:ln>
                          <a:solidFill>
                            <a:srgbClr val="FF0000"/>
                          </a:solidFill>
                          <a:effectLst/>
                          <a:latin typeface="Calibri" pitchFamily="34" charset="0"/>
                        </a:rPr>
                        <a:t>2 sectors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1" i="0" u="none" strike="noStrike" cap="none" normalizeH="0" baseline="0" dirty="0" smtClean="0">
                          <a:ln>
                            <a:noFill/>
                          </a:ln>
                          <a:solidFill>
                            <a:schemeClr val="tx1"/>
                          </a:solidFill>
                          <a:effectLst/>
                          <a:latin typeface="Calibri" pitchFamily="34" charset="0"/>
                        </a:rPr>
                        <a:t>(PFP &amp; some public)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DBD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dirty="0" smtClean="0">
                          <a:ln>
                            <a:noFill/>
                          </a:ln>
                          <a:solidFill>
                            <a:schemeClr val="tx1"/>
                          </a:solidFill>
                          <a:effectLst/>
                          <a:latin typeface="Calibri"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dirty="0" smtClean="0">
                          <a:ln>
                            <a:noFill/>
                          </a:ln>
                          <a:solidFill>
                            <a:schemeClr val="tx1"/>
                          </a:solidFill>
                          <a:effectLst/>
                          <a:latin typeface="Calibri" pitchFamily="34" charset="0"/>
                        </a:rPr>
                        <a:t>Armenia, Korea, Taiwan (mostly private)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640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1" i="0" u="none" strike="noStrike" cap="none" normalizeH="0" baseline="0" dirty="0" smtClean="0">
                          <a:ln>
                            <a:noFill/>
                          </a:ln>
                          <a:solidFill>
                            <a:srgbClr val="FF0000"/>
                          </a:solidFill>
                          <a:effectLst/>
                          <a:latin typeface="Calibri" pitchFamily="34" charset="0"/>
                        </a:rPr>
                        <a:t>2 sectors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1" i="0" u="none" strike="noStrike" cap="none" normalizeH="0" baseline="0" dirty="0" smtClean="0">
                          <a:ln>
                            <a:noFill/>
                          </a:ln>
                          <a:solidFill>
                            <a:schemeClr val="tx1"/>
                          </a:solidFill>
                          <a:effectLst/>
                          <a:latin typeface="Calibri" pitchFamily="34" charset="0"/>
                        </a:rPr>
                        <a:t>(PFP &amp; PNFP)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DBD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dirty="0" smtClean="0">
                          <a:ln>
                            <a:noFill/>
                          </a:ln>
                          <a:solidFill>
                            <a:schemeClr val="tx1"/>
                          </a:solidFill>
                          <a:effectLst/>
                          <a:latin typeface="Calibri"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_tradnl" sz="2800" b="0" i="0" u="none" strike="noStrike" cap="none" normalizeH="0" baseline="0" dirty="0" smtClean="0">
                          <a:ln>
                            <a:noFill/>
                          </a:ln>
                          <a:solidFill>
                            <a:schemeClr val="tx1"/>
                          </a:solidFill>
                          <a:effectLst/>
                          <a:latin typeface="Calibri" pitchFamily="34" charset="0"/>
                        </a:rPr>
                        <a:t>Pakistan, Sierra Leone, Uganda</a:t>
                      </a:r>
                      <a:endParaRPr kumimoji="0" lang="en-GB" sz="2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1184">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1" i="0" u="none" strike="noStrike" cap="none" normalizeH="0" baseline="0" dirty="0" smtClean="0">
                          <a:ln>
                            <a:noFill/>
                          </a:ln>
                          <a:solidFill>
                            <a:srgbClr val="FF0000"/>
                          </a:solidFill>
                          <a:effectLst/>
                          <a:latin typeface="Calibri" pitchFamily="34" charset="0"/>
                        </a:rPr>
                        <a:t>Single sector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1" i="0" u="none" strike="noStrike" cap="none" normalizeH="0" baseline="0" dirty="0" smtClean="0">
                          <a:ln>
                            <a:noFill/>
                          </a:ln>
                          <a:solidFill>
                            <a:schemeClr val="tx1"/>
                          </a:solidFill>
                          <a:effectLst/>
                          <a:latin typeface="Calibri" pitchFamily="34" charset="0"/>
                        </a:rPr>
                        <a:t>(PFP)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DBD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Calibri"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_tradnl" sz="2800" b="0" i="0" u="none" strike="noStrike" cap="none" normalizeH="0" baseline="0" dirty="0" smtClean="0">
                          <a:ln>
                            <a:noFill/>
                          </a:ln>
                          <a:solidFill>
                            <a:schemeClr val="tx1"/>
                          </a:solidFill>
                          <a:effectLst/>
                          <a:latin typeface="Calibri" pitchFamily="34" charset="0"/>
                        </a:rPr>
                        <a:t>India, Pakistan</a:t>
                      </a:r>
                      <a:endParaRPr kumimoji="0" lang="en-GB" sz="2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9352">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1" i="0" u="none" strike="noStrike" cap="none" normalizeH="0" baseline="0" dirty="0" smtClean="0">
                          <a:ln>
                            <a:noFill/>
                          </a:ln>
                          <a:solidFill>
                            <a:srgbClr val="FF0000"/>
                          </a:solidFill>
                          <a:effectLst/>
                          <a:latin typeface="Calibri" pitchFamily="34" charset="0"/>
                        </a:rPr>
                        <a:t>Single sector </a:t>
                      </a:r>
                      <a:r>
                        <a:rPr kumimoji="0" lang="en-GB" sz="2800" b="1" i="0" u="none" strike="noStrike" cap="none" normalizeH="0" baseline="0" dirty="0" smtClean="0">
                          <a:ln>
                            <a:noFill/>
                          </a:ln>
                          <a:solidFill>
                            <a:schemeClr val="tx1"/>
                          </a:solidFill>
                          <a:effectLst/>
                          <a:latin typeface="Calibri" pitchFamily="34" charset="0"/>
                        </a:rPr>
                        <a:t>(public)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FDBD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Calibri"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_tradnl" sz="2800" b="0" i="0" u="none" strike="noStrike" cap="none" normalizeH="0" baseline="0" dirty="0" smtClean="0">
                          <a:ln>
                            <a:noFill/>
                          </a:ln>
                          <a:solidFill>
                            <a:schemeClr val="tx1"/>
                          </a:solidFill>
                          <a:effectLst/>
                          <a:latin typeface="Calibri" pitchFamily="34" charset="0"/>
                        </a:rPr>
                        <a:t>Cambodia</a:t>
                      </a:r>
                      <a:endParaRPr kumimoji="0" lang="en-GB" sz="2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251520" y="274638"/>
            <a:ext cx="8640960" cy="1143000"/>
          </a:xfrm>
        </p:spPr>
        <p:txBody>
          <a:bodyPr/>
          <a:lstStyle/>
          <a:p>
            <a:pPr eaLnBrk="1" hangingPunct="1"/>
            <a:r>
              <a:rPr lang="en-GB" sz="4000" b="1" dirty="0" smtClean="0">
                <a:solidFill>
                  <a:srgbClr val="006C5F"/>
                </a:solidFill>
              </a:rPr>
              <a:t>Key Structural Features (pricing/targeting)</a:t>
            </a:r>
            <a:endParaRPr lang="en-GB" sz="4000" dirty="0" smtClean="0"/>
          </a:p>
        </p:txBody>
      </p:sp>
      <p:sp>
        <p:nvSpPr>
          <p:cNvPr id="67586" name="Content Placeholder 2"/>
          <p:cNvSpPr>
            <a:spLocks noGrp="1"/>
          </p:cNvSpPr>
          <p:nvPr>
            <p:ph idx="1"/>
          </p:nvPr>
        </p:nvSpPr>
        <p:spPr>
          <a:xfrm>
            <a:off x="457200" y="1600200"/>
            <a:ext cx="8435280" cy="4853136"/>
          </a:xfrm>
        </p:spPr>
        <p:txBody>
          <a:bodyPr/>
          <a:lstStyle/>
          <a:p>
            <a:pPr eaLnBrk="1" hangingPunct="1"/>
            <a:r>
              <a:rPr lang="en-GB" dirty="0" smtClean="0"/>
              <a:t>In 12 out of 20 the voucher is </a:t>
            </a:r>
            <a:r>
              <a:rPr lang="en-GB" dirty="0" smtClean="0">
                <a:solidFill>
                  <a:srgbClr val="FF0000"/>
                </a:solidFill>
              </a:rPr>
              <a:t>free of charge</a:t>
            </a:r>
          </a:p>
          <a:p>
            <a:pPr eaLnBrk="1" hangingPunct="1"/>
            <a:r>
              <a:rPr lang="en-GB" dirty="0" smtClean="0"/>
              <a:t>In 8 very low charges (MSI, </a:t>
            </a:r>
            <a:r>
              <a:rPr lang="en-GB" dirty="0" err="1" smtClean="0"/>
              <a:t>Greenstar</a:t>
            </a:r>
            <a:r>
              <a:rPr lang="en-GB" dirty="0" smtClean="0"/>
              <a:t>, </a:t>
            </a:r>
            <a:r>
              <a:rPr lang="en-GB" dirty="0" err="1" smtClean="0"/>
              <a:t>KfW</a:t>
            </a:r>
            <a:r>
              <a:rPr lang="en-GB" dirty="0" smtClean="0"/>
              <a:t>)</a:t>
            </a:r>
          </a:p>
          <a:p>
            <a:pPr eaLnBrk="1" hangingPunct="1"/>
            <a:r>
              <a:rPr lang="en-GB" dirty="0" smtClean="0"/>
              <a:t>In most VPs the services are free at the point of service</a:t>
            </a:r>
          </a:p>
          <a:p>
            <a:pPr eaLnBrk="1" hangingPunct="1"/>
            <a:r>
              <a:rPr lang="en-GB" dirty="0" smtClean="0"/>
              <a:t>16 out of 20 </a:t>
            </a:r>
            <a:r>
              <a:rPr lang="en-GB" dirty="0" smtClean="0">
                <a:solidFill>
                  <a:srgbClr val="FF0000"/>
                </a:solidFill>
              </a:rPr>
              <a:t>target the poor </a:t>
            </a:r>
            <a:r>
              <a:rPr lang="en-GB" dirty="0" smtClean="0"/>
              <a:t>in some form</a:t>
            </a:r>
          </a:p>
          <a:p>
            <a:pPr eaLnBrk="1" hangingPunct="1"/>
            <a:r>
              <a:rPr lang="en-GB" dirty="0" smtClean="0"/>
              <a:t>Evidence beginning to emerge that vouchers can and do target the poor and </a:t>
            </a:r>
            <a:r>
              <a:rPr lang="en-GB" dirty="0" smtClean="0">
                <a:solidFill>
                  <a:srgbClr val="FF0000"/>
                </a:solidFill>
              </a:rPr>
              <a:t>enhance equity </a:t>
            </a:r>
            <a:r>
              <a:rPr lang="en-GB" dirty="0" smtClean="0"/>
              <a:t>(Bangladesh, China, Nicaragua, Pakistan)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06C5F"/>
                </a:solidFill>
              </a:rPr>
              <a:t>Changes over time</a:t>
            </a:r>
            <a:endParaRPr lang="en-GB" dirty="0"/>
          </a:p>
        </p:txBody>
      </p:sp>
      <p:sp>
        <p:nvSpPr>
          <p:cNvPr id="3" name="Tijdelijke aanduiding voor inhoud 2"/>
          <p:cNvSpPr>
            <a:spLocks noGrp="1"/>
          </p:cNvSpPr>
          <p:nvPr>
            <p:ph idx="1"/>
          </p:nvPr>
        </p:nvSpPr>
        <p:spPr>
          <a:xfrm>
            <a:off x="457200" y="1600200"/>
            <a:ext cx="8579296" cy="4781128"/>
          </a:xfrm>
        </p:spPr>
        <p:txBody>
          <a:bodyPr/>
          <a:lstStyle/>
          <a:p>
            <a:pPr marL="0" indent="0">
              <a:buNone/>
            </a:pPr>
            <a:r>
              <a:rPr lang="en-GB" dirty="0">
                <a:solidFill>
                  <a:srgbClr val="FF0000"/>
                </a:solidFill>
              </a:rPr>
              <a:t>Scaling up </a:t>
            </a:r>
            <a:r>
              <a:rPr lang="en-GB" dirty="0"/>
              <a:t>has taken various forms:</a:t>
            </a:r>
          </a:p>
          <a:p>
            <a:r>
              <a:rPr lang="en-GB" sz="2800" dirty="0"/>
              <a:t>Pilot to </a:t>
            </a:r>
            <a:r>
              <a:rPr lang="en-GB" sz="2800" dirty="0">
                <a:solidFill>
                  <a:srgbClr val="FF0000"/>
                </a:solidFill>
              </a:rPr>
              <a:t>full </a:t>
            </a:r>
            <a:r>
              <a:rPr lang="en-GB" sz="2800" dirty="0" smtClean="0">
                <a:solidFill>
                  <a:srgbClr val="FF0000"/>
                </a:solidFill>
              </a:rPr>
              <a:t>programme </a:t>
            </a:r>
            <a:r>
              <a:rPr lang="en-GB" sz="2800" dirty="0"/>
              <a:t>(Cambodia, Pakistan, India)</a:t>
            </a:r>
          </a:p>
          <a:p>
            <a:r>
              <a:rPr lang="en-GB" sz="2800" dirty="0"/>
              <a:t>Extending </a:t>
            </a:r>
            <a:r>
              <a:rPr lang="en-GB" sz="2800" dirty="0">
                <a:solidFill>
                  <a:srgbClr val="FF0000"/>
                </a:solidFill>
              </a:rPr>
              <a:t>geographically</a:t>
            </a:r>
            <a:r>
              <a:rPr lang="en-GB" sz="2800" dirty="0"/>
              <a:t> (Kenya, Cambodia, Pakistan </a:t>
            </a:r>
            <a:r>
              <a:rPr lang="en-GB" sz="2800" dirty="0" err="1"/>
              <a:t>Greenstar</a:t>
            </a:r>
            <a:r>
              <a:rPr lang="en-GB" sz="2800" dirty="0"/>
              <a:t>)</a:t>
            </a:r>
          </a:p>
          <a:p>
            <a:r>
              <a:rPr lang="en-GB" sz="2800" dirty="0">
                <a:solidFill>
                  <a:srgbClr val="FF0000"/>
                </a:solidFill>
              </a:rPr>
              <a:t>Widening range of services</a:t>
            </a:r>
            <a:r>
              <a:rPr lang="en-GB" sz="2800" dirty="0"/>
              <a:t> (Armenia, Cambodia, Uganda)</a:t>
            </a:r>
          </a:p>
          <a:p>
            <a:r>
              <a:rPr lang="en-GB" sz="2800" dirty="0"/>
              <a:t>All VPs that have been started since 2000 and which were not pilots have </a:t>
            </a:r>
            <a:r>
              <a:rPr lang="en-GB" sz="2800" dirty="0">
                <a:solidFill>
                  <a:srgbClr val="FF0000"/>
                </a:solidFill>
              </a:rPr>
              <a:t>continued &amp; scaled-up</a:t>
            </a:r>
          </a:p>
          <a:p>
            <a:endParaRPr lang="en-GB" dirty="0"/>
          </a:p>
        </p:txBody>
      </p:sp>
    </p:spTree>
    <p:extLst>
      <p:ext uri="{BB962C8B-B14F-4D97-AF65-F5344CB8AC3E}">
        <p14:creationId xmlns:p14="http://schemas.microsoft.com/office/powerpoint/2010/main" val="34131583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p:cNvSpPr>
          <p:nvPr>
            <p:ph type="title" idx="4294967295"/>
          </p:nvPr>
        </p:nvSpPr>
        <p:spPr/>
        <p:txBody>
          <a:bodyPr/>
          <a:lstStyle/>
          <a:p>
            <a:pPr eaLnBrk="1" hangingPunct="1"/>
            <a:r>
              <a:rPr lang="en-GB" b="1" smtClean="0">
                <a:solidFill>
                  <a:srgbClr val="006C5F"/>
                </a:solidFill>
              </a:rPr>
              <a:t>Lessons: vouchers in combination </a:t>
            </a:r>
          </a:p>
        </p:txBody>
      </p:sp>
      <p:sp>
        <p:nvSpPr>
          <p:cNvPr id="71682" name="Rectangle 3"/>
          <p:cNvSpPr>
            <a:spLocks noGrp="1"/>
          </p:cNvSpPr>
          <p:nvPr>
            <p:ph type="body" idx="4294967295"/>
          </p:nvPr>
        </p:nvSpPr>
        <p:spPr>
          <a:xfrm>
            <a:off x="209667" y="1484784"/>
            <a:ext cx="8928992" cy="4925144"/>
          </a:xfrm>
        </p:spPr>
        <p:txBody>
          <a:bodyPr/>
          <a:lstStyle/>
          <a:p>
            <a:pPr eaLnBrk="1" hangingPunct="1"/>
            <a:r>
              <a:rPr lang="en-GB" dirty="0" smtClean="0"/>
              <a:t>Vouchers should not always be seen in isolation, they </a:t>
            </a:r>
            <a:r>
              <a:rPr lang="en-GB" dirty="0" smtClean="0">
                <a:solidFill>
                  <a:srgbClr val="FF0000"/>
                </a:solidFill>
              </a:rPr>
              <a:t>work well in combination </a:t>
            </a:r>
            <a:r>
              <a:rPr lang="en-GB" dirty="0" smtClean="0"/>
              <a:t>with other approaches:</a:t>
            </a:r>
          </a:p>
          <a:p>
            <a:pPr lvl="1" eaLnBrk="1" hangingPunct="1"/>
            <a:r>
              <a:rPr lang="en-GB" sz="2500" dirty="0" smtClean="0"/>
              <a:t>Input-based approaches:  vouchers plus quality improvement (e.g. training, QA, supplies and equipment)</a:t>
            </a:r>
          </a:p>
          <a:p>
            <a:pPr lvl="1" eaLnBrk="1" hangingPunct="1"/>
            <a:r>
              <a:rPr lang="en-GB" sz="2500" dirty="0" smtClean="0"/>
              <a:t>Supply-side RBF: vouchers plus performance-based contracting</a:t>
            </a:r>
          </a:p>
          <a:p>
            <a:pPr lvl="1" eaLnBrk="1" hangingPunct="1"/>
            <a:r>
              <a:rPr lang="en-GB" sz="2500" dirty="0" smtClean="0"/>
              <a:t>Different types of demand-side OBA: vouchers with CCT or Health Equity Funds (HEF) or social health insurance</a:t>
            </a:r>
          </a:p>
          <a:p>
            <a:pPr lvl="1" eaLnBrk="1" hangingPunct="1"/>
            <a:r>
              <a:rPr lang="en-GB" sz="2500" dirty="0" smtClean="0"/>
              <a:t>Franchising: voucher programmes which contract with social franchises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9750" y="476250"/>
            <a:ext cx="8382000" cy="719138"/>
          </a:xfrm>
        </p:spPr>
        <p:txBody>
          <a:bodyPr>
            <a:normAutofit/>
          </a:bodyPr>
          <a:lstStyle/>
          <a:p>
            <a:pPr eaLnBrk="1" hangingPunct="1"/>
            <a:r>
              <a:rPr lang="en-GB" sz="4000" b="1" dirty="0" smtClean="0">
                <a:solidFill>
                  <a:srgbClr val="006C5F"/>
                </a:solidFill>
                <a:latin typeface="+mn-lt"/>
              </a:rPr>
              <a:t>Lessons: p</a:t>
            </a:r>
            <a:r>
              <a:rPr lang="en-GB" sz="4000" b="1" noProof="1" smtClean="0">
                <a:solidFill>
                  <a:srgbClr val="006C5F"/>
                </a:solidFill>
                <a:latin typeface="+mn-lt"/>
              </a:rPr>
              <a:t>otential drawbacks</a:t>
            </a:r>
          </a:p>
        </p:txBody>
      </p:sp>
      <p:sp>
        <p:nvSpPr>
          <p:cNvPr id="28675" name="Rectangle 3" descr="Rectangle: Click to edit Master text styles&#10;Second level&#10;Third level&#10;Fourth level&#10;Fifth level"/>
          <p:cNvSpPr>
            <a:spLocks noGrp="1" noChangeArrowheads="1"/>
          </p:cNvSpPr>
          <p:nvPr>
            <p:ph type="body" idx="1"/>
          </p:nvPr>
        </p:nvSpPr>
        <p:spPr>
          <a:xfrm>
            <a:off x="250824" y="1484313"/>
            <a:ext cx="8785671" cy="5113337"/>
          </a:xfrm>
        </p:spPr>
        <p:txBody>
          <a:bodyPr>
            <a:normAutofit/>
          </a:bodyPr>
          <a:lstStyle/>
          <a:p>
            <a:pPr eaLnBrk="1" hangingPunct="1">
              <a:lnSpc>
                <a:spcPct val="80000"/>
              </a:lnSpc>
            </a:pPr>
            <a:r>
              <a:rPr lang="en-GB" sz="2800" noProof="1" smtClean="0"/>
              <a:t>Set-up is </a:t>
            </a:r>
            <a:r>
              <a:rPr lang="en-GB" sz="2800" noProof="1" smtClean="0">
                <a:solidFill>
                  <a:srgbClr val="FF0000"/>
                </a:solidFill>
              </a:rPr>
              <a:t>complex </a:t>
            </a:r>
            <a:r>
              <a:rPr lang="en-GB" sz="2800" noProof="1" smtClean="0"/>
              <a:t>(‘devil is in the detail’)</a:t>
            </a:r>
            <a:r>
              <a:rPr lang="en-GB" sz="2800" dirty="0" smtClean="0"/>
              <a:t>: n</a:t>
            </a:r>
            <a:r>
              <a:rPr lang="en-GB" sz="2800" noProof="1" smtClean="0"/>
              <a:t>eeds highly trained staff at the start, which makes start-up costs high </a:t>
            </a:r>
          </a:p>
          <a:p>
            <a:pPr eaLnBrk="1" hangingPunct="1">
              <a:lnSpc>
                <a:spcPct val="80000"/>
              </a:lnSpc>
            </a:pPr>
            <a:r>
              <a:rPr lang="en-GB" sz="2800" noProof="1" smtClean="0"/>
              <a:t>Program development takes </a:t>
            </a:r>
            <a:r>
              <a:rPr lang="en-GB" sz="2800" noProof="1" smtClean="0">
                <a:solidFill>
                  <a:srgbClr val="FF0000"/>
                </a:solidFill>
              </a:rPr>
              <a:t>time</a:t>
            </a:r>
            <a:endParaRPr lang="en-GB" sz="2800" dirty="0" smtClean="0">
              <a:solidFill>
                <a:srgbClr val="FF0000"/>
              </a:solidFill>
            </a:endParaRPr>
          </a:p>
          <a:p>
            <a:pPr eaLnBrk="1" hangingPunct="1">
              <a:lnSpc>
                <a:spcPct val="80000"/>
              </a:lnSpc>
            </a:pPr>
            <a:r>
              <a:rPr lang="en-GB" sz="2800" dirty="0" smtClean="0"/>
              <a:t>Better for targeted services with a </a:t>
            </a:r>
            <a:r>
              <a:rPr lang="en-GB" sz="2800" dirty="0" smtClean="0">
                <a:solidFill>
                  <a:srgbClr val="FF0000"/>
                </a:solidFill>
              </a:rPr>
              <a:t>clear beginning and end</a:t>
            </a:r>
          </a:p>
          <a:p>
            <a:pPr eaLnBrk="1" hangingPunct="1">
              <a:lnSpc>
                <a:spcPct val="80000"/>
              </a:lnSpc>
            </a:pPr>
            <a:r>
              <a:rPr lang="en-GB" sz="2800" dirty="0" smtClean="0"/>
              <a:t>Better for </a:t>
            </a:r>
            <a:r>
              <a:rPr lang="en-GB" sz="2800" dirty="0" smtClean="0">
                <a:solidFill>
                  <a:srgbClr val="FF0000"/>
                </a:solidFill>
              </a:rPr>
              <a:t>common conditions</a:t>
            </a:r>
            <a:r>
              <a:rPr lang="en-GB" sz="2800" dirty="0" smtClean="0"/>
              <a:t>, needs sufficient demand to make it interesting for providers</a:t>
            </a:r>
          </a:p>
          <a:p>
            <a:pPr eaLnBrk="1" hangingPunct="1">
              <a:lnSpc>
                <a:spcPct val="80000"/>
              </a:lnSpc>
            </a:pPr>
            <a:r>
              <a:rPr lang="en-GB" sz="2800" noProof="1" smtClean="0"/>
              <a:t>May be susceptible to </a:t>
            </a:r>
            <a:r>
              <a:rPr lang="en-GB" sz="2800" noProof="1" smtClean="0">
                <a:solidFill>
                  <a:srgbClr val="FF0000"/>
                </a:solidFill>
              </a:rPr>
              <a:t>abuse</a:t>
            </a:r>
            <a:r>
              <a:rPr lang="en-GB" sz="2800" dirty="0" smtClean="0">
                <a:solidFill>
                  <a:srgbClr val="FF0000"/>
                </a:solidFill>
              </a:rPr>
              <a:t>/fraud</a:t>
            </a:r>
          </a:p>
          <a:p>
            <a:pPr eaLnBrk="1" hangingPunct="1">
              <a:lnSpc>
                <a:spcPct val="80000"/>
              </a:lnSpc>
              <a:buFont typeface="Wingdings" pitchFamily="2" charset="2"/>
              <a:buNone/>
            </a:pPr>
            <a:endParaRPr lang="en-GB" sz="2800" dirty="0" smtClean="0"/>
          </a:p>
          <a:p>
            <a:pPr eaLnBrk="1" hangingPunct="1">
              <a:lnSpc>
                <a:spcPct val="80000"/>
              </a:lnSpc>
              <a:buFont typeface="Wingdings" pitchFamily="2" charset="2"/>
              <a:buNone/>
            </a:pPr>
            <a:r>
              <a:rPr lang="en-GB" sz="2800" dirty="0" smtClean="0"/>
              <a:t>But…</a:t>
            </a:r>
          </a:p>
          <a:p>
            <a:pPr eaLnBrk="1" hangingPunct="1">
              <a:lnSpc>
                <a:spcPct val="80000"/>
              </a:lnSpc>
              <a:buFontTx/>
              <a:buChar char="•"/>
            </a:pPr>
            <a:r>
              <a:rPr lang="en-GB" sz="2800" noProof="1" smtClean="0"/>
              <a:t>Once established </a:t>
            </a:r>
            <a:r>
              <a:rPr lang="en-GB" sz="2800" dirty="0" smtClean="0"/>
              <a:t>VPs are </a:t>
            </a:r>
            <a:r>
              <a:rPr lang="en-GB" sz="2800" noProof="1" smtClean="0">
                <a:solidFill>
                  <a:srgbClr val="FF0000"/>
                </a:solidFill>
              </a:rPr>
              <a:t>easy to run</a:t>
            </a:r>
            <a:r>
              <a:rPr lang="en-GB" sz="2800" dirty="0" smtClean="0">
                <a:solidFill>
                  <a:srgbClr val="FF0000"/>
                </a:solidFill>
              </a:rPr>
              <a:t>, </a:t>
            </a:r>
            <a:r>
              <a:rPr lang="en-GB" sz="2800" dirty="0" smtClean="0"/>
              <a:t>easy to</a:t>
            </a:r>
            <a:r>
              <a:rPr lang="en-GB" sz="2800" noProof="1" smtClean="0"/>
              <a:t> scale-up, and costs go down</a:t>
            </a:r>
            <a:r>
              <a:rPr lang="en-GB" sz="2800" dirty="0" smtClean="0"/>
              <a:t> over time</a:t>
            </a:r>
            <a:endParaRPr lang="en-GB" sz="2800" noProof="1"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normAutofit/>
          </a:bodyPr>
          <a:lstStyle/>
          <a:p>
            <a:pPr eaLnBrk="1" hangingPunct="1"/>
            <a:r>
              <a:rPr lang="en-US" b="1" dirty="0" smtClean="0">
                <a:solidFill>
                  <a:srgbClr val="006C5F"/>
                </a:solidFill>
              </a:rPr>
              <a:t>Lessons Learned</a:t>
            </a:r>
            <a:endParaRPr lang="en-GB" b="1" dirty="0" smtClean="0">
              <a:solidFill>
                <a:srgbClr val="006C5F"/>
              </a:solidFill>
            </a:endParaRPr>
          </a:p>
        </p:txBody>
      </p:sp>
      <p:sp>
        <p:nvSpPr>
          <p:cNvPr id="25603" name="Tijdelijke aanduiding voor inhoud 2"/>
          <p:cNvSpPr>
            <a:spLocks noGrp="1"/>
          </p:cNvSpPr>
          <p:nvPr>
            <p:ph idx="1"/>
          </p:nvPr>
        </p:nvSpPr>
        <p:spPr>
          <a:xfrm>
            <a:off x="368300" y="1700213"/>
            <a:ext cx="8380164" cy="4825131"/>
          </a:xfrm>
        </p:spPr>
        <p:txBody>
          <a:bodyPr>
            <a:normAutofit/>
          </a:bodyPr>
          <a:lstStyle/>
          <a:p>
            <a:pPr eaLnBrk="1" hangingPunct="1">
              <a:lnSpc>
                <a:spcPct val="90000"/>
              </a:lnSpc>
            </a:pPr>
            <a:r>
              <a:rPr lang="en-GB" sz="2800" dirty="0" smtClean="0"/>
              <a:t>Vouchers are very good at </a:t>
            </a:r>
            <a:r>
              <a:rPr lang="en-GB" sz="2800" dirty="0" smtClean="0">
                <a:solidFill>
                  <a:srgbClr val="FF0000"/>
                </a:solidFill>
              </a:rPr>
              <a:t>increasing the use </a:t>
            </a:r>
            <a:r>
              <a:rPr lang="en-GB" sz="2800" dirty="0" smtClean="0"/>
              <a:t>of safe motherhood services and other RH services by women who currently </a:t>
            </a:r>
            <a:r>
              <a:rPr lang="en-GB" sz="2800" dirty="0" smtClean="0">
                <a:solidFill>
                  <a:srgbClr val="FF0000"/>
                </a:solidFill>
              </a:rPr>
              <a:t>do not use</a:t>
            </a:r>
            <a:r>
              <a:rPr lang="en-GB" sz="2800" dirty="0" smtClean="0"/>
              <a:t> these services</a:t>
            </a:r>
          </a:p>
          <a:p>
            <a:pPr eaLnBrk="1" hangingPunct="1">
              <a:lnSpc>
                <a:spcPct val="90000"/>
              </a:lnSpc>
            </a:pPr>
            <a:r>
              <a:rPr lang="en-GB" sz="2800" dirty="0" smtClean="0"/>
              <a:t>Vouchers are successful in increasing access to </a:t>
            </a:r>
            <a:r>
              <a:rPr lang="en-GB" sz="2800" dirty="0" smtClean="0">
                <a:solidFill>
                  <a:srgbClr val="FF0000"/>
                </a:solidFill>
              </a:rPr>
              <a:t>long-term</a:t>
            </a:r>
            <a:r>
              <a:rPr lang="en-GB" sz="2800" dirty="0" smtClean="0"/>
              <a:t> family planning</a:t>
            </a:r>
          </a:p>
          <a:p>
            <a:pPr eaLnBrk="1" hangingPunct="1">
              <a:lnSpc>
                <a:spcPct val="90000"/>
              </a:lnSpc>
            </a:pPr>
            <a:r>
              <a:rPr lang="en-GB" sz="2800" dirty="0" smtClean="0"/>
              <a:t>Vouchers can bring </a:t>
            </a:r>
            <a:r>
              <a:rPr lang="en-GB" sz="2800" dirty="0" smtClean="0">
                <a:solidFill>
                  <a:srgbClr val="FF0000"/>
                </a:solidFill>
              </a:rPr>
              <a:t>difficult-to-reach</a:t>
            </a:r>
            <a:r>
              <a:rPr lang="en-GB" sz="2800" dirty="0" smtClean="0"/>
              <a:t> populations into care such as sex workers, adolescents</a:t>
            </a:r>
          </a:p>
          <a:p>
            <a:pPr eaLnBrk="1" hangingPunct="1">
              <a:lnSpc>
                <a:spcPct val="90000"/>
              </a:lnSpc>
            </a:pPr>
            <a:r>
              <a:rPr lang="en-GB" sz="2800" dirty="0" smtClean="0">
                <a:solidFill>
                  <a:srgbClr val="FF0000"/>
                </a:solidFill>
              </a:rPr>
              <a:t>Great potential </a:t>
            </a:r>
            <a:r>
              <a:rPr lang="en-GB" sz="2800" dirty="0" smtClean="0"/>
              <a:t>for abortion, male circumcision, TB…: vouchers work really well for services with a clear beginning and end, but may also work well for chronic diseases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pPr eaLnBrk="1" hangingPunct="1"/>
            <a:r>
              <a:rPr lang="en-US" sz="4000" b="1" dirty="0" smtClean="0">
                <a:solidFill>
                  <a:srgbClr val="006C5F"/>
                </a:solidFill>
              </a:rPr>
              <a:t>Lessons Learned</a:t>
            </a:r>
            <a:endParaRPr lang="en-US" sz="4000" b="1" noProof="1" smtClean="0">
              <a:solidFill>
                <a:srgbClr val="006C5F"/>
              </a:solidFill>
            </a:endParaRPr>
          </a:p>
        </p:txBody>
      </p:sp>
      <p:sp>
        <p:nvSpPr>
          <p:cNvPr id="16387" name="Rectangle 3" descr="Rectangle: Click to edit Master text styles&#10;Second level&#10;Third level&#10;Fourth level&#10;Fifth level"/>
          <p:cNvSpPr>
            <a:spLocks noGrp="1" noChangeArrowheads="1"/>
          </p:cNvSpPr>
          <p:nvPr>
            <p:ph type="body" idx="1"/>
          </p:nvPr>
        </p:nvSpPr>
        <p:spPr/>
        <p:txBody>
          <a:bodyPr>
            <a:normAutofit/>
          </a:bodyPr>
          <a:lstStyle/>
          <a:p>
            <a:pPr eaLnBrk="1" hangingPunct="1">
              <a:lnSpc>
                <a:spcPct val="90000"/>
              </a:lnSpc>
              <a:spcBef>
                <a:spcPct val="40000"/>
              </a:spcBef>
              <a:buFontTx/>
              <a:buChar char="•"/>
            </a:pPr>
            <a:r>
              <a:rPr lang="en-GB" sz="2800" dirty="0" smtClean="0">
                <a:solidFill>
                  <a:srgbClr val="FF0000"/>
                </a:solidFill>
              </a:rPr>
              <a:t>Huge increase in voucher programmes</a:t>
            </a:r>
            <a:r>
              <a:rPr lang="en-GB" sz="2800" dirty="0" smtClean="0"/>
              <a:t> – with it the need to ensure that new programmes learn from experience</a:t>
            </a:r>
          </a:p>
          <a:p>
            <a:pPr eaLnBrk="1" hangingPunct="1">
              <a:lnSpc>
                <a:spcPct val="90000"/>
              </a:lnSpc>
              <a:spcBef>
                <a:spcPct val="40000"/>
              </a:spcBef>
              <a:buFontTx/>
              <a:buChar char="•"/>
            </a:pPr>
            <a:r>
              <a:rPr lang="en-GB" sz="2800" dirty="0" smtClean="0"/>
              <a:t>Voucher programmes can address </a:t>
            </a:r>
            <a:r>
              <a:rPr lang="en-GB" sz="2800" dirty="0" smtClean="0">
                <a:solidFill>
                  <a:srgbClr val="FF0000"/>
                </a:solidFill>
              </a:rPr>
              <a:t>multiple objectives</a:t>
            </a:r>
            <a:r>
              <a:rPr lang="en-GB" sz="2800" dirty="0" smtClean="0"/>
              <a:t>: strengthen environment for both SHI and PPPs</a:t>
            </a:r>
          </a:p>
          <a:p>
            <a:pPr eaLnBrk="1" hangingPunct="1">
              <a:lnSpc>
                <a:spcPct val="90000"/>
              </a:lnSpc>
              <a:spcBef>
                <a:spcPct val="40000"/>
              </a:spcBef>
              <a:buFontTx/>
              <a:buChar char="•"/>
            </a:pPr>
            <a:r>
              <a:rPr lang="en-GB" sz="2800" dirty="0" smtClean="0"/>
              <a:t>VPs are highly </a:t>
            </a:r>
            <a:r>
              <a:rPr lang="en-GB" sz="2800" dirty="0" smtClean="0">
                <a:solidFill>
                  <a:srgbClr val="FF0000"/>
                </a:solidFill>
              </a:rPr>
              <a:t>flexible </a:t>
            </a:r>
            <a:r>
              <a:rPr lang="en-GB" sz="2800" dirty="0" smtClean="0"/>
              <a:t>and can address constraints in the policy and implementing environment</a:t>
            </a:r>
          </a:p>
          <a:p>
            <a:pPr eaLnBrk="1" hangingPunct="1">
              <a:lnSpc>
                <a:spcPct val="90000"/>
              </a:lnSpc>
              <a:spcBef>
                <a:spcPct val="40000"/>
              </a:spcBef>
              <a:buFontTx/>
              <a:buChar char="•"/>
            </a:pPr>
            <a:r>
              <a:rPr lang="en-GB" sz="2800" dirty="0" smtClean="0"/>
              <a:t>There is a real </a:t>
            </a:r>
            <a:r>
              <a:rPr lang="en-GB" sz="2800" dirty="0" smtClean="0">
                <a:solidFill>
                  <a:srgbClr val="FF0000"/>
                </a:solidFill>
              </a:rPr>
              <a:t>supply-side response</a:t>
            </a:r>
            <a:endParaRPr lang="en-GB" sz="2800" noProof="1" smtClean="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el 1"/>
          <p:cNvSpPr>
            <a:spLocks noGrp="1"/>
          </p:cNvSpPr>
          <p:nvPr>
            <p:ph type="title" idx="4294967295"/>
          </p:nvPr>
        </p:nvSpPr>
        <p:spPr/>
        <p:txBody>
          <a:bodyPr/>
          <a:lstStyle/>
          <a:p>
            <a:pPr eaLnBrk="1" hangingPunct="1"/>
            <a:r>
              <a:rPr lang="en-US" sz="4000" b="1" smtClean="0">
                <a:solidFill>
                  <a:srgbClr val="006C5F"/>
                </a:solidFill>
                <a:latin typeface="Arial" charset="0"/>
              </a:rPr>
              <a:t>Discussion Points</a:t>
            </a:r>
            <a:endParaRPr lang="en-GB" smtClean="0"/>
          </a:p>
        </p:txBody>
      </p:sp>
      <p:sp>
        <p:nvSpPr>
          <p:cNvPr id="3" name="Tijdelijke aanduiding voor inhoud 2"/>
          <p:cNvSpPr>
            <a:spLocks noGrp="1"/>
          </p:cNvSpPr>
          <p:nvPr>
            <p:ph idx="4294967295"/>
          </p:nvPr>
        </p:nvSpPr>
        <p:spPr/>
        <p:txBody>
          <a:bodyPr>
            <a:normAutofit fontScale="92500"/>
          </a:bodyPr>
          <a:lstStyle/>
          <a:p>
            <a:pPr eaLnBrk="1" hangingPunct="1">
              <a:lnSpc>
                <a:spcPct val="90000"/>
              </a:lnSpc>
            </a:pPr>
            <a:r>
              <a:rPr lang="nl-NL" smtClean="0"/>
              <a:t>Vouchers compared with RBF:</a:t>
            </a:r>
          </a:p>
          <a:p>
            <a:pPr lvl="1" eaLnBrk="1" hangingPunct="1">
              <a:lnSpc>
                <a:spcPct val="90000"/>
              </a:lnSpc>
            </a:pPr>
            <a:r>
              <a:rPr lang="nl-NL" smtClean="0"/>
              <a:t>incentives versus reimbursing costs</a:t>
            </a:r>
          </a:p>
          <a:p>
            <a:pPr lvl="1" eaLnBrk="1" hangingPunct="1">
              <a:lnSpc>
                <a:spcPct val="90000"/>
              </a:lnSpc>
            </a:pPr>
            <a:r>
              <a:rPr lang="nl-NL" smtClean="0"/>
              <a:t>health system versus vertical programmes</a:t>
            </a:r>
          </a:p>
          <a:p>
            <a:pPr lvl="1" eaLnBrk="1" hangingPunct="1">
              <a:lnSpc>
                <a:spcPct val="90000"/>
              </a:lnSpc>
            </a:pPr>
            <a:r>
              <a:rPr lang="nl-NL" smtClean="0"/>
              <a:t>Vouchers provide an active invitation to people to use the services – how do supply-side progs do this?</a:t>
            </a:r>
          </a:p>
          <a:p>
            <a:pPr eaLnBrk="1" hangingPunct="1">
              <a:lnSpc>
                <a:spcPct val="90000"/>
              </a:lnSpc>
            </a:pPr>
            <a:r>
              <a:rPr lang="nl-NL" smtClean="0"/>
              <a:t>If vouchers are best at ‘filling gaps’ do they remain a viable approach to supporting governments reach the MDGs 4 &amp; 5?</a:t>
            </a:r>
          </a:p>
          <a:p>
            <a:pPr eaLnBrk="1" hangingPunct="1">
              <a:lnSpc>
                <a:spcPct val="90000"/>
              </a:lnSpc>
            </a:pPr>
            <a:r>
              <a:rPr lang="nl-NL" smtClean="0"/>
              <a:t>Are vouchers more of a tool than an approach?</a:t>
            </a:r>
          </a:p>
          <a:p>
            <a:pPr eaLnBrk="1" hangingPunct="1">
              <a:lnSpc>
                <a:spcPct val="90000"/>
              </a:lnSpc>
            </a:pPr>
            <a:endParaRPr lang="en-GB"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Extra slides</a:t>
            </a:r>
            <a:endParaRPr lang="en-GB" dirty="0"/>
          </a:p>
        </p:txBody>
      </p:sp>
      <p:sp>
        <p:nvSpPr>
          <p:cNvPr id="3" name="Ondertitel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4251760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el 1"/>
          <p:cNvSpPr>
            <a:spLocks noGrp="1"/>
          </p:cNvSpPr>
          <p:nvPr>
            <p:ph type="title"/>
          </p:nvPr>
        </p:nvSpPr>
        <p:spPr/>
        <p:txBody>
          <a:bodyPr/>
          <a:lstStyle/>
          <a:p>
            <a:pPr eaLnBrk="1" hangingPunct="1"/>
            <a:r>
              <a:rPr lang="en-GB" b="1" smtClean="0">
                <a:solidFill>
                  <a:srgbClr val="006C5F"/>
                </a:solidFill>
              </a:rPr>
              <a:t>Other objectives include…</a:t>
            </a:r>
          </a:p>
        </p:txBody>
      </p:sp>
      <p:sp>
        <p:nvSpPr>
          <p:cNvPr id="55298" name="Tijdelijke aanduiding voor inhoud 2"/>
          <p:cNvSpPr>
            <a:spLocks noGrp="1"/>
          </p:cNvSpPr>
          <p:nvPr>
            <p:ph idx="1"/>
          </p:nvPr>
        </p:nvSpPr>
        <p:spPr>
          <a:xfrm>
            <a:off x="323528" y="1600200"/>
            <a:ext cx="8640960" cy="4525963"/>
          </a:xfrm>
        </p:spPr>
        <p:txBody>
          <a:bodyPr/>
          <a:lstStyle/>
          <a:p>
            <a:pPr eaLnBrk="1" hangingPunct="1">
              <a:lnSpc>
                <a:spcPct val="80000"/>
              </a:lnSpc>
            </a:pPr>
            <a:r>
              <a:rPr lang="en-GB" sz="3000" dirty="0" smtClean="0">
                <a:solidFill>
                  <a:srgbClr val="FF0000"/>
                </a:solidFill>
              </a:rPr>
              <a:t>Piloting </a:t>
            </a:r>
            <a:r>
              <a:rPr lang="en-GB" sz="3000" dirty="0" smtClean="0"/>
              <a:t>of the voucher approach (Bangladesh, Cambodia, China, India, Pakistan) </a:t>
            </a:r>
            <a:r>
              <a:rPr lang="en-GB" sz="3000" i="1" dirty="0" smtClean="0"/>
              <a:t>and/or</a:t>
            </a:r>
            <a:endParaRPr lang="en-GB" sz="3000" dirty="0" smtClean="0"/>
          </a:p>
          <a:p>
            <a:pPr eaLnBrk="1" hangingPunct="1">
              <a:lnSpc>
                <a:spcPct val="80000"/>
              </a:lnSpc>
            </a:pPr>
            <a:r>
              <a:rPr lang="en-GB" sz="3000" dirty="0" smtClean="0"/>
              <a:t>Facilitating service </a:t>
            </a:r>
            <a:r>
              <a:rPr lang="en-GB" sz="3000" dirty="0" smtClean="0">
                <a:solidFill>
                  <a:srgbClr val="FF0000"/>
                </a:solidFill>
              </a:rPr>
              <a:t>monitoring </a:t>
            </a:r>
            <a:r>
              <a:rPr lang="en-GB" sz="3000" dirty="0" smtClean="0"/>
              <a:t>– vouchers used as a tracking mechanism (Taiwan) </a:t>
            </a:r>
            <a:r>
              <a:rPr lang="en-GB" sz="3000" i="1" dirty="0" smtClean="0"/>
              <a:t>and/or</a:t>
            </a:r>
            <a:endParaRPr lang="en-GB" sz="3000" dirty="0" smtClean="0"/>
          </a:p>
          <a:p>
            <a:pPr eaLnBrk="1" hangingPunct="1">
              <a:lnSpc>
                <a:spcPct val="80000"/>
              </a:lnSpc>
            </a:pPr>
            <a:r>
              <a:rPr lang="en-GB" sz="3000" dirty="0" smtClean="0">
                <a:solidFill>
                  <a:srgbClr val="FF0000"/>
                </a:solidFill>
              </a:rPr>
              <a:t>Curbing informal payments</a:t>
            </a:r>
            <a:r>
              <a:rPr lang="en-GB" sz="3000" dirty="0" smtClean="0"/>
              <a:t> (Armenia)</a:t>
            </a:r>
          </a:p>
          <a:p>
            <a:pPr eaLnBrk="1" hangingPunct="1">
              <a:lnSpc>
                <a:spcPct val="80000"/>
              </a:lnSpc>
            </a:pPr>
            <a:r>
              <a:rPr lang="en-GB" sz="3000" dirty="0" smtClean="0">
                <a:solidFill>
                  <a:srgbClr val="FF0000"/>
                </a:solidFill>
              </a:rPr>
              <a:t>Extending Health Equity Funds</a:t>
            </a:r>
            <a:r>
              <a:rPr lang="en-GB" sz="3000" dirty="0" smtClean="0"/>
              <a:t> from hospital level to health centre level (Cambodia) </a:t>
            </a:r>
            <a:r>
              <a:rPr lang="en-GB" sz="3000" i="1" dirty="0" smtClean="0"/>
              <a:t>and/or</a:t>
            </a:r>
            <a:endParaRPr lang="en-GB" sz="3000" dirty="0" smtClean="0"/>
          </a:p>
          <a:p>
            <a:pPr eaLnBrk="1" hangingPunct="1">
              <a:lnSpc>
                <a:spcPct val="80000"/>
              </a:lnSpc>
            </a:pPr>
            <a:r>
              <a:rPr lang="en-GB" sz="3000" dirty="0">
                <a:solidFill>
                  <a:srgbClr val="FF0000"/>
                </a:solidFill>
              </a:rPr>
              <a:t>Reducing inequity</a:t>
            </a:r>
            <a:r>
              <a:rPr lang="en-GB" sz="3000" dirty="0"/>
              <a:t> in access to RH care (China, India</a:t>
            </a:r>
            <a:r>
              <a:rPr lang="en-GB" sz="3000" dirty="0" smtClean="0"/>
              <a:t>) </a:t>
            </a:r>
            <a:r>
              <a:rPr lang="en-GB" sz="3000" i="1" dirty="0" smtClean="0"/>
              <a:t>and/or</a:t>
            </a:r>
            <a:endParaRPr lang="en-GB" sz="3000" dirty="0"/>
          </a:p>
          <a:p>
            <a:pPr eaLnBrk="1" hangingPunct="1">
              <a:lnSpc>
                <a:spcPct val="80000"/>
              </a:lnSpc>
            </a:pPr>
            <a:r>
              <a:rPr lang="en-GB" sz="3000" dirty="0" smtClean="0">
                <a:solidFill>
                  <a:srgbClr val="FF0000"/>
                </a:solidFill>
              </a:rPr>
              <a:t>Preventing </a:t>
            </a:r>
            <a:r>
              <a:rPr lang="en-GB" sz="3000" dirty="0" smtClean="0"/>
              <a:t>catastrophic health expenses (most VPs)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idx="4294967295"/>
          </p:nvPr>
        </p:nvSpPr>
        <p:spPr>
          <a:xfrm>
            <a:off x="179388" y="274638"/>
            <a:ext cx="8820150" cy="777875"/>
          </a:xfrm>
        </p:spPr>
        <p:txBody>
          <a:bodyPr rtlCol="0">
            <a:normAutofit fontScale="90000"/>
          </a:bodyPr>
          <a:lstStyle/>
          <a:p>
            <a:pPr eaLnBrk="1" fontAlgn="auto" hangingPunct="1">
              <a:spcAft>
                <a:spcPts val="0"/>
              </a:spcAft>
              <a:defRPr/>
            </a:pPr>
            <a:r>
              <a:rPr lang="en-GB" b="1" dirty="0" smtClean="0">
                <a:solidFill>
                  <a:srgbClr val="006C5F"/>
                </a:solidFill>
              </a:rPr>
              <a:t>Input- and results-based financing approaches</a:t>
            </a:r>
          </a:p>
        </p:txBody>
      </p:sp>
      <p:grpSp>
        <p:nvGrpSpPr>
          <p:cNvPr id="2" name="Group 331"/>
          <p:cNvGrpSpPr>
            <a:grpSpLocks/>
          </p:cNvGrpSpPr>
          <p:nvPr/>
        </p:nvGrpSpPr>
        <p:grpSpPr bwMode="auto">
          <a:xfrm>
            <a:off x="0" y="0"/>
            <a:ext cx="9182100" cy="6858000"/>
            <a:chOff x="0" y="0"/>
            <a:chExt cx="5784" cy="4320"/>
          </a:xfrm>
        </p:grpSpPr>
        <p:sp>
          <p:nvSpPr>
            <p:cNvPr id="17411" name="AutoShape 42"/>
            <p:cNvSpPr>
              <a:spLocks noChangeAspect="1" noChangeArrowheads="1" noTextEdit="1"/>
            </p:cNvSpPr>
            <p:nvPr/>
          </p:nvSpPr>
          <p:spPr bwMode="auto">
            <a:xfrm>
              <a:off x="13" y="0"/>
              <a:ext cx="5771" cy="4165"/>
            </a:xfrm>
            <a:prstGeom prst="rect">
              <a:avLst/>
            </a:prstGeom>
            <a:noFill/>
            <a:ln w="9525">
              <a:noFill/>
              <a:miter lim="800000"/>
              <a:headEnd/>
              <a:tailEnd/>
            </a:ln>
          </p:spPr>
          <p:txBody>
            <a:bodyPr/>
            <a:lstStyle/>
            <a:p>
              <a:endParaRPr lang="en-US" dirty="0"/>
            </a:p>
          </p:txBody>
        </p:sp>
        <p:sp>
          <p:nvSpPr>
            <p:cNvPr id="17412" name="Rectangle 39"/>
            <p:cNvSpPr>
              <a:spLocks noChangeArrowheads="1"/>
            </p:cNvSpPr>
            <p:nvPr/>
          </p:nvSpPr>
          <p:spPr bwMode="auto">
            <a:xfrm>
              <a:off x="0" y="890"/>
              <a:ext cx="1383" cy="3084"/>
            </a:xfrm>
            <a:prstGeom prst="rect">
              <a:avLst/>
            </a:prstGeom>
            <a:solidFill>
              <a:srgbClr val="CCE8EA"/>
            </a:solidFill>
            <a:ln w="9525">
              <a:solidFill>
                <a:srgbClr val="000000"/>
              </a:solidFill>
              <a:miter lim="800000"/>
              <a:headEnd/>
              <a:tailEnd/>
            </a:ln>
          </p:spPr>
          <p:txBody>
            <a:bodyPr anchor="ctr"/>
            <a:lstStyle/>
            <a:p>
              <a:endParaRPr lang="en-GB" dirty="0">
                <a:latin typeface="Calibri" pitchFamily="34" charset="0"/>
              </a:endParaRPr>
            </a:p>
          </p:txBody>
        </p:sp>
        <p:sp>
          <p:nvSpPr>
            <p:cNvPr id="17413" name="Rectangle 38"/>
            <p:cNvSpPr>
              <a:spLocks noChangeArrowheads="1"/>
            </p:cNvSpPr>
            <p:nvPr/>
          </p:nvSpPr>
          <p:spPr bwMode="auto">
            <a:xfrm>
              <a:off x="0" y="3929"/>
              <a:ext cx="1383" cy="391"/>
            </a:xfrm>
            <a:prstGeom prst="rect">
              <a:avLst/>
            </a:prstGeom>
            <a:solidFill>
              <a:srgbClr val="CCE8EA"/>
            </a:solidFill>
            <a:ln w="9525">
              <a:solidFill>
                <a:srgbClr val="000000"/>
              </a:solidFill>
              <a:miter lim="800000"/>
              <a:headEnd/>
              <a:tailEnd/>
            </a:ln>
          </p:spPr>
          <p:txBody>
            <a:bodyPr anchor="ctr"/>
            <a:lstStyle/>
            <a:p>
              <a:endParaRPr lang="en-GB" dirty="0">
                <a:latin typeface="Calibri" pitchFamily="34" charset="0"/>
              </a:endParaRPr>
            </a:p>
          </p:txBody>
        </p:sp>
        <p:sp>
          <p:nvSpPr>
            <p:cNvPr id="17414" name="Text Box 37"/>
            <p:cNvSpPr txBox="1">
              <a:spLocks noChangeArrowheads="1"/>
            </p:cNvSpPr>
            <p:nvPr/>
          </p:nvSpPr>
          <p:spPr bwMode="auto">
            <a:xfrm>
              <a:off x="0" y="3884"/>
              <a:ext cx="1383" cy="436"/>
            </a:xfrm>
            <a:prstGeom prst="rect">
              <a:avLst/>
            </a:prstGeom>
            <a:noFill/>
            <a:ln w="9525">
              <a:noFill/>
              <a:miter lim="800000"/>
              <a:headEnd/>
              <a:tailEnd/>
            </a:ln>
          </p:spPr>
          <p:txBody>
            <a:bodyPr lIns="65837" tIns="32918" rIns="65837" bIns="32918"/>
            <a:lstStyle/>
            <a:p>
              <a:pPr algn="ctr"/>
              <a:endParaRPr lang="en-US" sz="800" b="1" dirty="0">
                <a:solidFill>
                  <a:srgbClr val="000000"/>
                </a:solidFill>
                <a:ea typeface="Times New Roman" pitchFamily="18" charset="0"/>
                <a:cs typeface="Arial" charset="0"/>
              </a:endParaRPr>
            </a:p>
            <a:p>
              <a:pPr algn="ctr"/>
              <a:r>
                <a:rPr lang="en-US" sz="1600" b="1" dirty="0">
                  <a:solidFill>
                    <a:srgbClr val="000000"/>
                  </a:solidFill>
                  <a:ea typeface="Times New Roman" pitchFamily="18" charset="0"/>
                  <a:cs typeface="Arial" charset="0"/>
                </a:rPr>
                <a:t>Input-based Approach</a:t>
              </a:r>
              <a:endParaRPr lang="en-US" sz="1600" b="1" dirty="0">
                <a:ea typeface="Times New Roman" pitchFamily="18" charset="0"/>
                <a:cs typeface="Arial" charset="0"/>
              </a:endParaRPr>
            </a:p>
          </p:txBody>
        </p:sp>
        <p:sp>
          <p:nvSpPr>
            <p:cNvPr id="17415" name="Text Box 36"/>
            <p:cNvSpPr txBox="1">
              <a:spLocks noChangeArrowheads="1"/>
            </p:cNvSpPr>
            <p:nvPr/>
          </p:nvSpPr>
          <p:spPr bwMode="auto">
            <a:xfrm>
              <a:off x="3671" y="3800"/>
              <a:ext cx="876" cy="243"/>
            </a:xfrm>
            <a:prstGeom prst="rect">
              <a:avLst/>
            </a:prstGeom>
            <a:noFill/>
            <a:ln w="9525">
              <a:noFill/>
              <a:miter lim="800000"/>
              <a:headEnd/>
              <a:tailEnd/>
            </a:ln>
          </p:spPr>
          <p:txBody>
            <a:bodyPr lIns="65837" tIns="32918" rIns="65837" bIns="32918"/>
            <a:lstStyle/>
            <a:p>
              <a:r>
                <a:rPr lang="en-US" sz="800" dirty="0">
                  <a:solidFill>
                    <a:srgbClr val="000000"/>
                  </a:solidFill>
                  <a:ea typeface="Times New Roman" pitchFamily="18" charset="0"/>
                  <a:cs typeface="Arial" charset="0"/>
                </a:rPr>
                <a:t>Output-based</a:t>
              </a:r>
              <a:endParaRPr lang="en-US" dirty="0">
                <a:ea typeface="Times New Roman" pitchFamily="18" charset="0"/>
                <a:cs typeface="Arial" charset="0"/>
              </a:endParaRPr>
            </a:p>
          </p:txBody>
        </p:sp>
        <p:sp>
          <p:nvSpPr>
            <p:cNvPr id="17416" name="Rectangle 35"/>
            <p:cNvSpPr>
              <a:spLocks noChangeArrowheads="1"/>
            </p:cNvSpPr>
            <p:nvPr/>
          </p:nvSpPr>
          <p:spPr bwMode="auto">
            <a:xfrm>
              <a:off x="2835" y="890"/>
              <a:ext cx="2925" cy="3430"/>
            </a:xfrm>
            <a:prstGeom prst="rect">
              <a:avLst/>
            </a:prstGeom>
            <a:solidFill>
              <a:srgbClr val="B7D0EF"/>
            </a:solidFill>
            <a:ln w="9525">
              <a:solidFill>
                <a:srgbClr val="000000"/>
              </a:solidFill>
              <a:miter lim="800000"/>
              <a:headEnd/>
              <a:tailEnd/>
            </a:ln>
          </p:spPr>
          <p:txBody>
            <a:bodyPr anchor="ctr"/>
            <a:lstStyle/>
            <a:p>
              <a:endParaRPr lang="en-GB" dirty="0">
                <a:latin typeface="Calibri" pitchFamily="34" charset="0"/>
              </a:endParaRPr>
            </a:p>
          </p:txBody>
        </p:sp>
        <p:sp>
          <p:nvSpPr>
            <p:cNvPr id="17417" name="Rectangle 34"/>
            <p:cNvSpPr>
              <a:spLocks noChangeArrowheads="1"/>
            </p:cNvSpPr>
            <p:nvPr/>
          </p:nvSpPr>
          <p:spPr bwMode="auto">
            <a:xfrm>
              <a:off x="2835" y="3929"/>
              <a:ext cx="2925" cy="391"/>
            </a:xfrm>
            <a:prstGeom prst="rect">
              <a:avLst/>
            </a:prstGeom>
            <a:solidFill>
              <a:srgbClr val="B7D0EF"/>
            </a:solidFill>
            <a:ln w="9525">
              <a:solidFill>
                <a:srgbClr val="000000"/>
              </a:solidFill>
              <a:miter lim="800000"/>
              <a:headEnd/>
              <a:tailEnd/>
            </a:ln>
          </p:spPr>
          <p:txBody>
            <a:bodyPr anchor="ctr"/>
            <a:lstStyle/>
            <a:p>
              <a:endParaRPr lang="en-GB" dirty="0">
                <a:latin typeface="Calibri" pitchFamily="34" charset="0"/>
              </a:endParaRPr>
            </a:p>
          </p:txBody>
        </p:sp>
        <p:sp>
          <p:nvSpPr>
            <p:cNvPr id="17418" name="Text Box 32"/>
            <p:cNvSpPr txBox="1">
              <a:spLocks noChangeArrowheads="1"/>
            </p:cNvSpPr>
            <p:nvPr/>
          </p:nvSpPr>
          <p:spPr bwMode="auto">
            <a:xfrm>
              <a:off x="249" y="2024"/>
              <a:ext cx="998" cy="680"/>
            </a:xfrm>
            <a:prstGeom prst="rect">
              <a:avLst/>
            </a:prstGeom>
            <a:noFill/>
            <a:ln w="9525">
              <a:noFill/>
              <a:miter lim="800000"/>
              <a:headEnd/>
              <a:tailEnd/>
            </a:ln>
          </p:spPr>
          <p:txBody>
            <a:bodyPr lIns="65837" tIns="32918" rIns="65837" bIns="32918"/>
            <a:lstStyle/>
            <a:p>
              <a:pPr algn="ctr"/>
              <a:r>
                <a:rPr lang="en-US" sz="1600" b="1" dirty="0">
                  <a:solidFill>
                    <a:srgbClr val="000000"/>
                  </a:solidFill>
                  <a:ea typeface="Times New Roman" pitchFamily="18" charset="0"/>
                  <a:cs typeface="Arial" charset="0"/>
                </a:rPr>
                <a:t>Inputs </a:t>
              </a:r>
            </a:p>
            <a:p>
              <a:pPr algn="ctr"/>
              <a:r>
                <a:rPr lang="en-US" sz="1600" b="1" dirty="0">
                  <a:solidFill>
                    <a:srgbClr val="000000"/>
                  </a:solidFill>
                  <a:ea typeface="Times New Roman" pitchFamily="18" charset="0"/>
                  <a:cs typeface="Arial" charset="0"/>
                </a:rPr>
                <a:t>(i.e. salaries, equipment, </a:t>
              </a:r>
            </a:p>
            <a:p>
              <a:pPr algn="ctr"/>
              <a:r>
                <a:rPr lang="en-US" sz="1600" b="1" dirty="0">
                  <a:solidFill>
                    <a:srgbClr val="000000"/>
                  </a:solidFill>
                  <a:ea typeface="Times New Roman" pitchFamily="18" charset="0"/>
                  <a:cs typeface="Arial" charset="0"/>
                </a:rPr>
                <a:t>materials)</a:t>
              </a:r>
              <a:endParaRPr lang="en-US" sz="1600" b="1" dirty="0">
                <a:ea typeface="Times New Roman" pitchFamily="18" charset="0"/>
                <a:cs typeface="Arial" charset="0"/>
              </a:endParaRPr>
            </a:p>
          </p:txBody>
        </p:sp>
        <p:sp>
          <p:nvSpPr>
            <p:cNvPr id="17419" name="AutoShape 31"/>
            <p:cNvSpPr>
              <a:spLocks noChangeArrowheads="1"/>
            </p:cNvSpPr>
            <p:nvPr/>
          </p:nvSpPr>
          <p:spPr bwMode="auto">
            <a:xfrm>
              <a:off x="68" y="3022"/>
              <a:ext cx="1247" cy="862"/>
            </a:xfrm>
            <a:prstGeom prst="diamond">
              <a:avLst/>
            </a:prstGeom>
            <a:solidFill>
              <a:srgbClr val="FFCC99"/>
            </a:solidFill>
            <a:ln w="9525">
              <a:solidFill>
                <a:srgbClr val="000000"/>
              </a:solidFill>
              <a:miter lim="800000"/>
              <a:headEnd/>
              <a:tailEnd/>
            </a:ln>
          </p:spPr>
          <p:txBody>
            <a:bodyPr lIns="65837" tIns="32918" rIns="65837" bIns="32918" anchor="ctr"/>
            <a:lstStyle/>
            <a:p>
              <a:pPr algn="ctr"/>
              <a:r>
                <a:rPr lang="en-US" sz="1600" b="1" dirty="0">
                  <a:solidFill>
                    <a:srgbClr val="000000"/>
                  </a:solidFill>
                  <a:latin typeface="Calibri" pitchFamily="34" charset="0"/>
                  <a:ea typeface="Times New Roman" pitchFamily="18" charset="0"/>
                  <a:cs typeface="Arial" charset="0"/>
                </a:rPr>
                <a:t>Health Facilities</a:t>
              </a:r>
              <a:endParaRPr lang="en-US" sz="1600" b="1" dirty="0">
                <a:latin typeface="Calibri" pitchFamily="34" charset="0"/>
                <a:ea typeface="Times New Roman" pitchFamily="18" charset="0"/>
                <a:cs typeface="Arial" charset="0"/>
              </a:endParaRPr>
            </a:p>
          </p:txBody>
        </p:sp>
        <p:sp>
          <p:nvSpPr>
            <p:cNvPr id="17420" name="Line 29"/>
            <p:cNvSpPr>
              <a:spLocks noChangeShapeType="1"/>
            </p:cNvSpPr>
            <p:nvPr/>
          </p:nvSpPr>
          <p:spPr bwMode="auto">
            <a:xfrm>
              <a:off x="703" y="2659"/>
              <a:ext cx="0" cy="325"/>
            </a:xfrm>
            <a:prstGeom prst="line">
              <a:avLst/>
            </a:prstGeom>
            <a:noFill/>
            <a:ln w="28575">
              <a:solidFill>
                <a:srgbClr val="000000"/>
              </a:solidFill>
              <a:round/>
              <a:headEnd/>
              <a:tailEnd type="triangle" w="med" len="med"/>
            </a:ln>
          </p:spPr>
          <p:txBody>
            <a:bodyPr/>
            <a:lstStyle/>
            <a:p>
              <a:endParaRPr lang="en-US" dirty="0"/>
            </a:p>
          </p:txBody>
        </p:sp>
        <p:sp>
          <p:nvSpPr>
            <p:cNvPr id="17421" name="Text Box 24"/>
            <p:cNvSpPr txBox="1">
              <a:spLocks noChangeArrowheads="1"/>
            </p:cNvSpPr>
            <p:nvPr/>
          </p:nvSpPr>
          <p:spPr bwMode="auto">
            <a:xfrm>
              <a:off x="295" y="1071"/>
              <a:ext cx="862" cy="378"/>
            </a:xfrm>
            <a:prstGeom prst="rect">
              <a:avLst/>
            </a:prstGeom>
            <a:solidFill>
              <a:srgbClr val="FFCC99"/>
            </a:solidFill>
            <a:ln w="9525">
              <a:solidFill>
                <a:srgbClr val="000000"/>
              </a:solidFill>
              <a:miter lim="800000"/>
              <a:headEnd/>
              <a:tailEnd/>
            </a:ln>
          </p:spPr>
          <p:txBody>
            <a:bodyPr lIns="65837" tIns="32918" rIns="65837" bIns="32918"/>
            <a:lstStyle/>
            <a:p>
              <a:pPr algn="ctr"/>
              <a:r>
                <a:rPr lang="en-US" sz="1600" b="1" dirty="0" err="1">
                  <a:solidFill>
                    <a:srgbClr val="000000"/>
                  </a:solidFill>
                  <a:ea typeface="Times New Roman" pitchFamily="18" charset="0"/>
                  <a:cs typeface="Arial" charset="0"/>
                </a:rPr>
                <a:t>Govt</a:t>
              </a:r>
              <a:r>
                <a:rPr lang="en-US" sz="1600" b="1">
                  <a:solidFill>
                    <a:srgbClr val="000000"/>
                  </a:solidFill>
                  <a:ea typeface="Times New Roman" pitchFamily="18" charset="0"/>
                  <a:cs typeface="Arial" charset="0"/>
                </a:rPr>
                <a:t> / donor funding</a:t>
              </a:r>
              <a:endParaRPr lang="en-US" sz="1600" b="1">
                <a:ea typeface="Times New Roman" pitchFamily="18" charset="0"/>
                <a:cs typeface="Arial" charset="0"/>
              </a:endParaRPr>
            </a:p>
          </p:txBody>
        </p:sp>
        <p:sp>
          <p:nvSpPr>
            <p:cNvPr id="17422" name="Oval 22"/>
            <p:cNvSpPr>
              <a:spLocks noChangeArrowheads="1"/>
            </p:cNvSpPr>
            <p:nvPr/>
          </p:nvSpPr>
          <p:spPr bwMode="auto">
            <a:xfrm>
              <a:off x="4921" y="3113"/>
              <a:ext cx="772" cy="627"/>
            </a:xfrm>
            <a:prstGeom prst="ellipse">
              <a:avLst/>
            </a:prstGeom>
            <a:solidFill>
              <a:srgbClr val="FFCC99"/>
            </a:solidFill>
            <a:ln w="9525">
              <a:solidFill>
                <a:srgbClr val="000000"/>
              </a:solidFill>
              <a:round/>
              <a:headEnd/>
              <a:tailEnd/>
            </a:ln>
          </p:spPr>
          <p:txBody>
            <a:bodyPr lIns="65837" tIns="32918" rIns="65837" bIns="32918" anchor="ctr"/>
            <a:lstStyle/>
            <a:p>
              <a:pPr algn="ctr"/>
              <a:r>
                <a:rPr lang="en-US" sz="1600" b="1">
                  <a:solidFill>
                    <a:srgbClr val="000000"/>
                  </a:solidFill>
                  <a:latin typeface="Calibri" pitchFamily="34" charset="0"/>
                  <a:ea typeface="Times New Roman" pitchFamily="18" charset="0"/>
                  <a:cs typeface="Arial" charset="0"/>
                </a:rPr>
                <a:t>Clients</a:t>
              </a:r>
              <a:endParaRPr lang="en-US" sz="1600" b="1">
                <a:latin typeface="Calibri" pitchFamily="34" charset="0"/>
                <a:ea typeface="Times New Roman" pitchFamily="18" charset="0"/>
                <a:cs typeface="Arial" charset="0"/>
              </a:endParaRPr>
            </a:p>
          </p:txBody>
        </p:sp>
        <p:sp>
          <p:nvSpPr>
            <p:cNvPr id="17423" name="Text Box 20"/>
            <p:cNvSpPr txBox="1">
              <a:spLocks noChangeArrowheads="1"/>
            </p:cNvSpPr>
            <p:nvPr/>
          </p:nvSpPr>
          <p:spPr bwMode="auto">
            <a:xfrm>
              <a:off x="3243" y="2568"/>
              <a:ext cx="975" cy="273"/>
            </a:xfrm>
            <a:prstGeom prst="rect">
              <a:avLst/>
            </a:prstGeom>
            <a:noFill/>
            <a:ln w="9525">
              <a:noFill/>
              <a:miter lim="800000"/>
              <a:headEnd/>
              <a:tailEnd/>
            </a:ln>
          </p:spPr>
          <p:txBody>
            <a:bodyPr lIns="65837" tIns="32918" rIns="65837" bIns="32918"/>
            <a:lstStyle/>
            <a:p>
              <a:pPr algn="ctr"/>
              <a:r>
                <a:rPr lang="en-US" sz="1600" b="1">
                  <a:solidFill>
                    <a:srgbClr val="000000"/>
                  </a:solidFill>
                  <a:ea typeface="Times New Roman" pitchFamily="18" charset="0"/>
                  <a:cs typeface="Arial" charset="0"/>
                </a:rPr>
                <a:t>Contract </a:t>
              </a:r>
            </a:p>
            <a:p>
              <a:pPr algn="ctr"/>
              <a:r>
                <a:rPr lang="en-US" sz="1600" b="1">
                  <a:solidFill>
                    <a:srgbClr val="000000"/>
                  </a:solidFill>
                  <a:ea typeface="Times New Roman" pitchFamily="18" charset="0"/>
                  <a:cs typeface="Arial" charset="0"/>
                </a:rPr>
                <a:t>($)</a:t>
              </a:r>
              <a:endParaRPr lang="en-US" sz="1600" b="1">
                <a:ea typeface="Times New Roman" pitchFamily="18" charset="0"/>
                <a:cs typeface="Arial" charset="0"/>
              </a:endParaRPr>
            </a:p>
          </p:txBody>
        </p:sp>
        <p:sp>
          <p:nvSpPr>
            <p:cNvPr id="17424" name="Line 19"/>
            <p:cNvSpPr>
              <a:spLocks noChangeShapeType="1"/>
            </p:cNvSpPr>
            <p:nvPr/>
          </p:nvSpPr>
          <p:spPr bwMode="auto">
            <a:xfrm>
              <a:off x="3742" y="2432"/>
              <a:ext cx="0" cy="182"/>
            </a:xfrm>
            <a:prstGeom prst="line">
              <a:avLst/>
            </a:prstGeom>
            <a:noFill/>
            <a:ln w="28575">
              <a:solidFill>
                <a:srgbClr val="000000"/>
              </a:solidFill>
              <a:round/>
              <a:headEnd/>
              <a:tailEnd/>
            </a:ln>
          </p:spPr>
          <p:txBody>
            <a:bodyPr/>
            <a:lstStyle/>
            <a:p>
              <a:endParaRPr lang="en-US"/>
            </a:p>
          </p:txBody>
        </p:sp>
        <p:sp>
          <p:nvSpPr>
            <p:cNvPr id="17425" name="Line 18"/>
            <p:cNvSpPr>
              <a:spLocks noChangeShapeType="1"/>
            </p:cNvSpPr>
            <p:nvPr/>
          </p:nvSpPr>
          <p:spPr bwMode="auto">
            <a:xfrm>
              <a:off x="3742" y="2931"/>
              <a:ext cx="0" cy="227"/>
            </a:xfrm>
            <a:prstGeom prst="line">
              <a:avLst/>
            </a:prstGeom>
            <a:noFill/>
            <a:ln w="28575">
              <a:solidFill>
                <a:srgbClr val="000000"/>
              </a:solidFill>
              <a:round/>
              <a:headEnd/>
              <a:tailEnd type="triangle" w="med" len="med"/>
            </a:ln>
          </p:spPr>
          <p:txBody>
            <a:bodyPr/>
            <a:lstStyle/>
            <a:p>
              <a:endParaRPr lang="en-US"/>
            </a:p>
          </p:txBody>
        </p:sp>
        <p:sp>
          <p:nvSpPr>
            <p:cNvPr id="17426" name="Text Box 17"/>
            <p:cNvSpPr txBox="1">
              <a:spLocks noChangeArrowheads="1"/>
            </p:cNvSpPr>
            <p:nvPr/>
          </p:nvSpPr>
          <p:spPr bwMode="auto">
            <a:xfrm>
              <a:off x="3016" y="2704"/>
              <a:ext cx="506" cy="244"/>
            </a:xfrm>
            <a:prstGeom prst="rect">
              <a:avLst/>
            </a:prstGeom>
            <a:noFill/>
            <a:ln w="9525">
              <a:noFill/>
              <a:miter lim="800000"/>
              <a:headEnd/>
              <a:tailEnd/>
            </a:ln>
          </p:spPr>
          <p:txBody>
            <a:bodyPr lIns="65837" tIns="32918" rIns="65837" bIns="32918"/>
            <a:lstStyle/>
            <a:p>
              <a:pPr algn="ctr"/>
              <a:r>
                <a:rPr lang="en-US" sz="1600" b="1">
                  <a:solidFill>
                    <a:srgbClr val="000000"/>
                  </a:solidFill>
                  <a:ea typeface="Times New Roman" pitchFamily="18" charset="0"/>
                  <a:cs typeface="Arial" charset="0"/>
                </a:rPr>
                <a:t>Claim</a:t>
              </a:r>
              <a:endParaRPr lang="en-US" sz="1600" b="1">
                <a:ea typeface="Times New Roman" pitchFamily="18" charset="0"/>
                <a:cs typeface="Arial" charset="0"/>
              </a:endParaRPr>
            </a:p>
          </p:txBody>
        </p:sp>
        <p:sp>
          <p:nvSpPr>
            <p:cNvPr id="17427" name="Line 16"/>
            <p:cNvSpPr>
              <a:spLocks noChangeShapeType="1"/>
            </p:cNvSpPr>
            <p:nvPr/>
          </p:nvSpPr>
          <p:spPr bwMode="auto">
            <a:xfrm flipV="1">
              <a:off x="3243" y="2886"/>
              <a:ext cx="0" cy="250"/>
            </a:xfrm>
            <a:prstGeom prst="line">
              <a:avLst/>
            </a:prstGeom>
            <a:noFill/>
            <a:ln w="28575">
              <a:solidFill>
                <a:srgbClr val="000000"/>
              </a:solidFill>
              <a:round/>
              <a:headEnd/>
              <a:tailEnd/>
            </a:ln>
          </p:spPr>
          <p:txBody>
            <a:bodyPr/>
            <a:lstStyle/>
            <a:p>
              <a:endParaRPr lang="en-US"/>
            </a:p>
          </p:txBody>
        </p:sp>
        <p:sp>
          <p:nvSpPr>
            <p:cNvPr id="17428" name="Line 15"/>
            <p:cNvSpPr>
              <a:spLocks noChangeShapeType="1"/>
            </p:cNvSpPr>
            <p:nvPr/>
          </p:nvSpPr>
          <p:spPr bwMode="auto">
            <a:xfrm flipV="1">
              <a:off x="3243" y="2432"/>
              <a:ext cx="0" cy="318"/>
            </a:xfrm>
            <a:prstGeom prst="line">
              <a:avLst/>
            </a:prstGeom>
            <a:noFill/>
            <a:ln w="28575">
              <a:solidFill>
                <a:srgbClr val="000000"/>
              </a:solidFill>
              <a:round/>
              <a:headEnd/>
              <a:tailEnd type="triangle" w="med" len="med"/>
            </a:ln>
          </p:spPr>
          <p:txBody>
            <a:bodyPr/>
            <a:lstStyle/>
            <a:p>
              <a:endParaRPr lang="en-US"/>
            </a:p>
          </p:txBody>
        </p:sp>
        <p:sp>
          <p:nvSpPr>
            <p:cNvPr id="17429" name="Line 14"/>
            <p:cNvSpPr>
              <a:spLocks noChangeShapeType="1"/>
            </p:cNvSpPr>
            <p:nvPr/>
          </p:nvSpPr>
          <p:spPr bwMode="auto">
            <a:xfrm>
              <a:off x="4150" y="3385"/>
              <a:ext cx="726" cy="0"/>
            </a:xfrm>
            <a:prstGeom prst="line">
              <a:avLst/>
            </a:prstGeom>
            <a:noFill/>
            <a:ln w="28575">
              <a:solidFill>
                <a:srgbClr val="000000"/>
              </a:solidFill>
              <a:round/>
              <a:headEnd/>
              <a:tailEnd type="triangle" w="med" len="med"/>
            </a:ln>
          </p:spPr>
          <p:txBody>
            <a:bodyPr/>
            <a:lstStyle/>
            <a:p>
              <a:endParaRPr lang="en-US"/>
            </a:p>
          </p:txBody>
        </p:sp>
        <p:sp>
          <p:nvSpPr>
            <p:cNvPr id="17430" name="Line 13"/>
            <p:cNvSpPr>
              <a:spLocks noChangeShapeType="1"/>
            </p:cNvSpPr>
            <p:nvPr/>
          </p:nvSpPr>
          <p:spPr bwMode="auto">
            <a:xfrm flipH="1">
              <a:off x="4150" y="3521"/>
              <a:ext cx="714" cy="0"/>
            </a:xfrm>
            <a:prstGeom prst="line">
              <a:avLst/>
            </a:prstGeom>
            <a:noFill/>
            <a:ln w="28575">
              <a:solidFill>
                <a:srgbClr val="000000"/>
              </a:solidFill>
              <a:round/>
              <a:headEnd/>
              <a:tailEnd type="triangle" w="med" len="med"/>
            </a:ln>
          </p:spPr>
          <p:txBody>
            <a:bodyPr/>
            <a:lstStyle/>
            <a:p>
              <a:endParaRPr lang="en-US"/>
            </a:p>
          </p:txBody>
        </p:sp>
        <p:sp>
          <p:nvSpPr>
            <p:cNvPr id="17431" name="Text Box 12"/>
            <p:cNvSpPr txBox="1">
              <a:spLocks noChangeArrowheads="1"/>
            </p:cNvSpPr>
            <p:nvPr/>
          </p:nvSpPr>
          <p:spPr bwMode="auto">
            <a:xfrm>
              <a:off x="3969" y="3566"/>
              <a:ext cx="1088" cy="318"/>
            </a:xfrm>
            <a:prstGeom prst="rect">
              <a:avLst/>
            </a:prstGeom>
            <a:noFill/>
            <a:ln w="9525">
              <a:noFill/>
              <a:miter lim="800000"/>
              <a:headEnd/>
              <a:tailEnd/>
            </a:ln>
          </p:spPr>
          <p:txBody>
            <a:bodyPr lIns="0" tIns="0" rIns="0" bIns="0"/>
            <a:lstStyle/>
            <a:p>
              <a:pPr algn="ctr"/>
              <a:r>
                <a:rPr lang="en-US" sz="1600" b="1">
                  <a:ea typeface="Times New Roman" pitchFamily="18" charset="0"/>
                  <a:cs typeface="Arial" charset="0"/>
                </a:rPr>
                <a:t> Entitlement </a:t>
              </a:r>
            </a:p>
            <a:p>
              <a:pPr algn="ctr"/>
              <a:r>
                <a:rPr lang="en-US" sz="1600" b="1">
                  <a:ea typeface="Times New Roman" pitchFamily="18" charset="0"/>
                  <a:cs typeface="Arial" charset="0"/>
                </a:rPr>
                <a:t>(card / voucher)</a:t>
              </a:r>
            </a:p>
          </p:txBody>
        </p:sp>
        <p:sp>
          <p:nvSpPr>
            <p:cNvPr id="17432" name="Text Box 11"/>
            <p:cNvSpPr txBox="1">
              <a:spLocks noChangeArrowheads="1"/>
            </p:cNvSpPr>
            <p:nvPr/>
          </p:nvSpPr>
          <p:spPr bwMode="auto">
            <a:xfrm>
              <a:off x="4830" y="1842"/>
              <a:ext cx="839" cy="499"/>
            </a:xfrm>
            <a:prstGeom prst="rect">
              <a:avLst/>
            </a:prstGeom>
            <a:noFill/>
            <a:ln w="9525">
              <a:noFill/>
              <a:miter lim="800000"/>
              <a:headEnd/>
              <a:tailEnd/>
            </a:ln>
          </p:spPr>
          <p:txBody>
            <a:bodyPr lIns="65837" tIns="32918" rIns="65837" bIns="32918"/>
            <a:lstStyle/>
            <a:p>
              <a:pPr algn="ctr"/>
              <a:r>
                <a:rPr lang="en-US" sz="1600" b="1">
                  <a:solidFill>
                    <a:srgbClr val="000000"/>
                  </a:solidFill>
                  <a:ea typeface="Times New Roman" pitchFamily="18" charset="0"/>
                  <a:cs typeface="Arial" charset="0"/>
                </a:rPr>
                <a:t>HEF cards</a:t>
              </a:r>
            </a:p>
            <a:p>
              <a:pPr algn="ctr"/>
              <a:r>
                <a:rPr lang="en-US" sz="1600" b="1">
                  <a:solidFill>
                    <a:srgbClr val="000000"/>
                  </a:solidFill>
                  <a:ea typeface="Times New Roman" pitchFamily="18" charset="0"/>
                  <a:cs typeface="Arial" charset="0"/>
                </a:rPr>
                <a:t>Insurance cards Vouchers</a:t>
              </a:r>
              <a:endParaRPr lang="en-US" sz="1600" b="1">
                <a:ea typeface="Times New Roman" pitchFamily="18" charset="0"/>
                <a:cs typeface="Arial" charset="0"/>
              </a:endParaRPr>
            </a:p>
          </p:txBody>
        </p:sp>
        <p:sp>
          <p:nvSpPr>
            <p:cNvPr id="17433" name="Line 10"/>
            <p:cNvSpPr>
              <a:spLocks noChangeShapeType="1"/>
            </p:cNvSpPr>
            <p:nvPr/>
          </p:nvSpPr>
          <p:spPr bwMode="auto">
            <a:xfrm>
              <a:off x="5284" y="2523"/>
              <a:ext cx="0" cy="544"/>
            </a:xfrm>
            <a:prstGeom prst="line">
              <a:avLst/>
            </a:prstGeom>
            <a:noFill/>
            <a:ln w="28575">
              <a:solidFill>
                <a:srgbClr val="000000"/>
              </a:solidFill>
              <a:round/>
              <a:headEnd/>
              <a:tailEnd type="triangle" w="med" len="med"/>
            </a:ln>
          </p:spPr>
          <p:txBody>
            <a:bodyPr/>
            <a:lstStyle/>
            <a:p>
              <a:endParaRPr lang="en-US"/>
            </a:p>
          </p:txBody>
        </p:sp>
        <p:sp>
          <p:nvSpPr>
            <p:cNvPr id="17434" name="Text Box 5"/>
            <p:cNvSpPr txBox="1">
              <a:spLocks noChangeArrowheads="1"/>
            </p:cNvSpPr>
            <p:nvPr/>
          </p:nvSpPr>
          <p:spPr bwMode="auto">
            <a:xfrm>
              <a:off x="567" y="1842"/>
              <a:ext cx="309" cy="244"/>
            </a:xfrm>
            <a:prstGeom prst="rect">
              <a:avLst/>
            </a:prstGeom>
            <a:noFill/>
            <a:ln w="9525">
              <a:noFill/>
              <a:miter lim="800000"/>
              <a:headEnd/>
              <a:tailEnd/>
            </a:ln>
          </p:spPr>
          <p:txBody>
            <a:bodyPr lIns="65837" tIns="32918" rIns="65837" bIns="32918"/>
            <a:lstStyle/>
            <a:p>
              <a:r>
                <a:rPr lang="en-US" sz="2000" b="1">
                  <a:solidFill>
                    <a:srgbClr val="000000"/>
                  </a:solidFill>
                  <a:ea typeface="Times New Roman" pitchFamily="18" charset="0"/>
                  <a:cs typeface="Arial" charset="0"/>
                </a:rPr>
                <a:t> $</a:t>
              </a:r>
              <a:endParaRPr lang="en-US" sz="2000" b="1">
                <a:ea typeface="Times New Roman" pitchFamily="18" charset="0"/>
                <a:cs typeface="Arial" charset="0"/>
              </a:endParaRPr>
            </a:p>
          </p:txBody>
        </p:sp>
        <p:sp>
          <p:nvSpPr>
            <p:cNvPr id="17435" name="Text Box 2"/>
            <p:cNvSpPr txBox="1">
              <a:spLocks noChangeArrowheads="1"/>
            </p:cNvSpPr>
            <p:nvPr/>
          </p:nvSpPr>
          <p:spPr bwMode="auto">
            <a:xfrm>
              <a:off x="4150" y="3022"/>
              <a:ext cx="726" cy="318"/>
            </a:xfrm>
            <a:prstGeom prst="rect">
              <a:avLst/>
            </a:prstGeom>
            <a:noFill/>
            <a:ln w="9525">
              <a:noFill/>
              <a:miter lim="800000"/>
              <a:headEnd/>
              <a:tailEnd/>
            </a:ln>
          </p:spPr>
          <p:txBody>
            <a:bodyPr lIns="28800" tIns="32918" rIns="28800" bIns="32918"/>
            <a:lstStyle/>
            <a:p>
              <a:pPr algn="ctr"/>
              <a:r>
                <a:rPr lang="en-US" sz="1600" b="1">
                  <a:ea typeface="Times New Roman" pitchFamily="18" charset="0"/>
                  <a:cs typeface="Arial" charset="0"/>
                </a:rPr>
                <a:t>Services / </a:t>
              </a:r>
              <a:r>
                <a:rPr lang="en-US" b="1">
                  <a:solidFill>
                    <a:srgbClr val="000000"/>
                  </a:solidFill>
                  <a:ea typeface="Times New Roman" pitchFamily="18" charset="0"/>
                  <a:cs typeface="Arial" charset="0"/>
                </a:rPr>
                <a:t>$</a:t>
              </a:r>
              <a:endParaRPr lang="en-US" sz="1600" b="1">
                <a:ea typeface="Times New Roman" pitchFamily="18" charset="0"/>
                <a:cs typeface="Arial" charset="0"/>
              </a:endParaRPr>
            </a:p>
          </p:txBody>
        </p:sp>
        <p:sp>
          <p:nvSpPr>
            <p:cNvPr id="17436" name="Line 6"/>
            <p:cNvSpPr>
              <a:spLocks noChangeShapeType="1"/>
            </p:cNvSpPr>
            <p:nvPr/>
          </p:nvSpPr>
          <p:spPr bwMode="auto">
            <a:xfrm>
              <a:off x="703" y="1525"/>
              <a:ext cx="0" cy="317"/>
            </a:xfrm>
            <a:prstGeom prst="line">
              <a:avLst/>
            </a:prstGeom>
            <a:noFill/>
            <a:ln w="28575">
              <a:solidFill>
                <a:srgbClr val="000000"/>
              </a:solidFill>
              <a:round/>
              <a:headEnd/>
              <a:tailEnd/>
            </a:ln>
          </p:spPr>
          <p:txBody>
            <a:bodyPr/>
            <a:lstStyle/>
            <a:p>
              <a:endParaRPr lang="en-US"/>
            </a:p>
          </p:txBody>
        </p:sp>
        <p:sp>
          <p:nvSpPr>
            <p:cNvPr id="17437" name="Rectangle 39"/>
            <p:cNvSpPr>
              <a:spLocks noChangeArrowheads="1"/>
            </p:cNvSpPr>
            <p:nvPr/>
          </p:nvSpPr>
          <p:spPr bwMode="auto">
            <a:xfrm>
              <a:off x="1383" y="890"/>
              <a:ext cx="1452" cy="3039"/>
            </a:xfrm>
            <a:prstGeom prst="rect">
              <a:avLst/>
            </a:prstGeom>
            <a:solidFill>
              <a:srgbClr val="BFDBD0"/>
            </a:solidFill>
            <a:ln w="9525">
              <a:solidFill>
                <a:srgbClr val="000000"/>
              </a:solidFill>
              <a:miter lim="800000"/>
              <a:headEnd/>
              <a:tailEnd/>
            </a:ln>
          </p:spPr>
          <p:txBody>
            <a:bodyPr anchor="ctr"/>
            <a:lstStyle/>
            <a:p>
              <a:endParaRPr lang="en-GB">
                <a:latin typeface="Calibri" pitchFamily="34" charset="0"/>
              </a:endParaRPr>
            </a:p>
          </p:txBody>
        </p:sp>
        <p:sp>
          <p:nvSpPr>
            <p:cNvPr id="17438" name="Rectangle 34"/>
            <p:cNvSpPr>
              <a:spLocks noChangeArrowheads="1"/>
            </p:cNvSpPr>
            <p:nvPr/>
          </p:nvSpPr>
          <p:spPr bwMode="auto">
            <a:xfrm>
              <a:off x="1383" y="3929"/>
              <a:ext cx="1452" cy="391"/>
            </a:xfrm>
            <a:prstGeom prst="rect">
              <a:avLst/>
            </a:prstGeom>
            <a:solidFill>
              <a:srgbClr val="BFDBD0"/>
            </a:solidFill>
            <a:ln w="9525">
              <a:solidFill>
                <a:srgbClr val="000000"/>
              </a:solidFill>
              <a:miter lim="800000"/>
              <a:headEnd/>
              <a:tailEnd/>
            </a:ln>
          </p:spPr>
          <p:txBody>
            <a:bodyPr anchor="ctr"/>
            <a:lstStyle/>
            <a:p>
              <a:endParaRPr lang="en-GB">
                <a:latin typeface="Calibri" pitchFamily="34" charset="0"/>
              </a:endParaRPr>
            </a:p>
          </p:txBody>
        </p:sp>
        <p:sp>
          <p:nvSpPr>
            <p:cNvPr id="17439" name="Text Box 8"/>
            <p:cNvSpPr txBox="1">
              <a:spLocks noChangeArrowheads="1"/>
            </p:cNvSpPr>
            <p:nvPr/>
          </p:nvSpPr>
          <p:spPr bwMode="auto">
            <a:xfrm>
              <a:off x="3606" y="3957"/>
              <a:ext cx="1484" cy="363"/>
            </a:xfrm>
            <a:prstGeom prst="rect">
              <a:avLst/>
            </a:prstGeom>
            <a:noFill/>
            <a:ln w="9525">
              <a:noFill/>
              <a:miter lim="800000"/>
              <a:headEnd/>
              <a:tailEnd/>
            </a:ln>
          </p:spPr>
          <p:txBody>
            <a:bodyPr lIns="65837" tIns="32918" rIns="65837" bIns="32918"/>
            <a:lstStyle/>
            <a:p>
              <a:pPr algn="ctr"/>
              <a:endParaRPr lang="en-US" sz="800" b="1">
                <a:solidFill>
                  <a:srgbClr val="000000"/>
                </a:solidFill>
                <a:ea typeface="Times New Roman" pitchFamily="18" charset="0"/>
                <a:cs typeface="Arial" charset="0"/>
              </a:endParaRPr>
            </a:p>
            <a:p>
              <a:pPr algn="ctr"/>
              <a:r>
                <a:rPr lang="en-US" sz="1600" b="1">
                  <a:solidFill>
                    <a:srgbClr val="000000"/>
                  </a:solidFill>
                  <a:ea typeface="Times New Roman" pitchFamily="18" charset="0"/>
                  <a:cs typeface="Arial" charset="0"/>
                </a:rPr>
                <a:t>Demand side OBA</a:t>
              </a:r>
            </a:p>
          </p:txBody>
        </p:sp>
        <p:sp>
          <p:nvSpPr>
            <p:cNvPr id="17440" name="Text Box 32"/>
            <p:cNvSpPr txBox="1">
              <a:spLocks noChangeArrowheads="1"/>
            </p:cNvSpPr>
            <p:nvPr/>
          </p:nvSpPr>
          <p:spPr bwMode="auto">
            <a:xfrm>
              <a:off x="1474" y="2024"/>
              <a:ext cx="1269" cy="680"/>
            </a:xfrm>
            <a:prstGeom prst="rect">
              <a:avLst/>
            </a:prstGeom>
            <a:noFill/>
            <a:ln w="9525">
              <a:noFill/>
              <a:miter lim="800000"/>
              <a:headEnd/>
              <a:tailEnd/>
            </a:ln>
          </p:spPr>
          <p:txBody>
            <a:bodyPr lIns="65837" tIns="32918" rIns="65837" bIns="32918"/>
            <a:lstStyle/>
            <a:p>
              <a:pPr algn="ctr"/>
              <a:r>
                <a:rPr lang="en-US" sz="1600" b="1">
                  <a:solidFill>
                    <a:srgbClr val="000000"/>
                  </a:solidFill>
                </a:rPr>
                <a:t>Performance based contracting (quality, no. of clients, etc)</a:t>
              </a:r>
            </a:p>
          </p:txBody>
        </p:sp>
        <p:sp>
          <p:nvSpPr>
            <p:cNvPr id="17441" name="AutoShape 31"/>
            <p:cNvSpPr>
              <a:spLocks noChangeArrowheads="1"/>
            </p:cNvSpPr>
            <p:nvPr/>
          </p:nvSpPr>
          <p:spPr bwMode="auto">
            <a:xfrm>
              <a:off x="1474" y="3022"/>
              <a:ext cx="1225" cy="862"/>
            </a:xfrm>
            <a:prstGeom prst="diamond">
              <a:avLst/>
            </a:prstGeom>
            <a:solidFill>
              <a:srgbClr val="FFCC99"/>
            </a:solidFill>
            <a:ln w="9525">
              <a:solidFill>
                <a:srgbClr val="000000"/>
              </a:solidFill>
              <a:miter lim="800000"/>
              <a:headEnd/>
              <a:tailEnd/>
            </a:ln>
          </p:spPr>
          <p:txBody>
            <a:bodyPr lIns="65837" tIns="32918" rIns="65837" bIns="32918" anchor="ctr"/>
            <a:lstStyle/>
            <a:p>
              <a:pPr algn="ctr"/>
              <a:r>
                <a:rPr lang="en-US" sz="1600" b="1">
                  <a:solidFill>
                    <a:srgbClr val="000000"/>
                  </a:solidFill>
                  <a:latin typeface="Calibri" pitchFamily="34" charset="0"/>
                  <a:ea typeface="Times New Roman" pitchFamily="18" charset="0"/>
                  <a:cs typeface="Arial" charset="0"/>
                </a:rPr>
                <a:t>Health Facilities</a:t>
              </a:r>
              <a:endParaRPr lang="en-US" sz="1600" b="1">
                <a:latin typeface="Calibri" pitchFamily="34" charset="0"/>
                <a:ea typeface="Times New Roman" pitchFamily="18" charset="0"/>
                <a:cs typeface="Arial" charset="0"/>
              </a:endParaRPr>
            </a:p>
          </p:txBody>
        </p:sp>
        <p:sp>
          <p:nvSpPr>
            <p:cNvPr id="17442" name="Line 29"/>
            <p:cNvSpPr>
              <a:spLocks noChangeShapeType="1"/>
            </p:cNvSpPr>
            <p:nvPr/>
          </p:nvSpPr>
          <p:spPr bwMode="auto">
            <a:xfrm>
              <a:off x="2109" y="2659"/>
              <a:ext cx="0" cy="325"/>
            </a:xfrm>
            <a:prstGeom prst="line">
              <a:avLst/>
            </a:prstGeom>
            <a:noFill/>
            <a:ln w="28575">
              <a:solidFill>
                <a:srgbClr val="000000"/>
              </a:solidFill>
              <a:round/>
              <a:headEnd/>
              <a:tailEnd type="triangle" w="med" len="med"/>
            </a:ln>
          </p:spPr>
          <p:txBody>
            <a:bodyPr/>
            <a:lstStyle/>
            <a:p>
              <a:endParaRPr lang="en-US"/>
            </a:p>
          </p:txBody>
        </p:sp>
        <p:sp>
          <p:nvSpPr>
            <p:cNvPr id="17443" name="Text Box 24"/>
            <p:cNvSpPr txBox="1">
              <a:spLocks noChangeArrowheads="1"/>
            </p:cNvSpPr>
            <p:nvPr/>
          </p:nvSpPr>
          <p:spPr bwMode="auto">
            <a:xfrm>
              <a:off x="1701" y="1071"/>
              <a:ext cx="862" cy="378"/>
            </a:xfrm>
            <a:prstGeom prst="rect">
              <a:avLst/>
            </a:prstGeom>
            <a:solidFill>
              <a:srgbClr val="FFCC99"/>
            </a:solidFill>
            <a:ln w="9525">
              <a:solidFill>
                <a:srgbClr val="000000"/>
              </a:solidFill>
              <a:miter lim="800000"/>
              <a:headEnd/>
              <a:tailEnd/>
            </a:ln>
          </p:spPr>
          <p:txBody>
            <a:bodyPr lIns="65837" tIns="32918" rIns="65837" bIns="32918"/>
            <a:lstStyle/>
            <a:p>
              <a:pPr algn="ctr"/>
              <a:r>
                <a:rPr lang="en-US" sz="1600" b="1">
                  <a:solidFill>
                    <a:srgbClr val="000000"/>
                  </a:solidFill>
                  <a:ea typeface="Times New Roman" pitchFamily="18" charset="0"/>
                  <a:cs typeface="Arial" charset="0"/>
                </a:rPr>
                <a:t>Govt / donor funding</a:t>
              </a:r>
              <a:endParaRPr lang="en-US" sz="1600" b="1">
                <a:ea typeface="Times New Roman" pitchFamily="18" charset="0"/>
                <a:cs typeface="Arial" charset="0"/>
              </a:endParaRPr>
            </a:p>
          </p:txBody>
        </p:sp>
        <p:sp>
          <p:nvSpPr>
            <p:cNvPr id="17444" name="Text Box 5"/>
            <p:cNvSpPr txBox="1">
              <a:spLocks noChangeArrowheads="1"/>
            </p:cNvSpPr>
            <p:nvPr/>
          </p:nvSpPr>
          <p:spPr bwMode="auto">
            <a:xfrm>
              <a:off x="1973" y="1842"/>
              <a:ext cx="309" cy="244"/>
            </a:xfrm>
            <a:prstGeom prst="rect">
              <a:avLst/>
            </a:prstGeom>
            <a:noFill/>
            <a:ln w="9525">
              <a:noFill/>
              <a:miter lim="800000"/>
              <a:headEnd/>
              <a:tailEnd/>
            </a:ln>
          </p:spPr>
          <p:txBody>
            <a:bodyPr lIns="65837" tIns="32918" rIns="65837" bIns="32918"/>
            <a:lstStyle/>
            <a:p>
              <a:r>
                <a:rPr lang="en-US" sz="2000" b="1">
                  <a:solidFill>
                    <a:srgbClr val="000000"/>
                  </a:solidFill>
                  <a:ea typeface="Times New Roman" pitchFamily="18" charset="0"/>
                  <a:cs typeface="Arial" charset="0"/>
                </a:rPr>
                <a:t> $</a:t>
              </a:r>
              <a:endParaRPr lang="en-US" sz="2000" b="1">
                <a:ea typeface="Times New Roman" pitchFamily="18" charset="0"/>
                <a:cs typeface="Arial" charset="0"/>
              </a:endParaRPr>
            </a:p>
          </p:txBody>
        </p:sp>
        <p:sp>
          <p:nvSpPr>
            <p:cNvPr id="17445" name="Line 6"/>
            <p:cNvSpPr>
              <a:spLocks noChangeShapeType="1"/>
            </p:cNvSpPr>
            <p:nvPr/>
          </p:nvSpPr>
          <p:spPr bwMode="auto">
            <a:xfrm>
              <a:off x="2109" y="1525"/>
              <a:ext cx="0" cy="317"/>
            </a:xfrm>
            <a:prstGeom prst="line">
              <a:avLst/>
            </a:prstGeom>
            <a:noFill/>
            <a:ln w="28575">
              <a:solidFill>
                <a:srgbClr val="000000"/>
              </a:solidFill>
              <a:round/>
              <a:headEnd/>
              <a:tailEnd/>
            </a:ln>
          </p:spPr>
          <p:txBody>
            <a:bodyPr/>
            <a:lstStyle/>
            <a:p>
              <a:endParaRPr lang="en-US"/>
            </a:p>
          </p:txBody>
        </p:sp>
        <p:sp>
          <p:nvSpPr>
            <p:cNvPr id="17446" name="AutoShape 31"/>
            <p:cNvSpPr>
              <a:spLocks noChangeArrowheads="1"/>
            </p:cNvSpPr>
            <p:nvPr/>
          </p:nvSpPr>
          <p:spPr bwMode="auto">
            <a:xfrm>
              <a:off x="2880" y="3022"/>
              <a:ext cx="1225" cy="862"/>
            </a:xfrm>
            <a:prstGeom prst="diamond">
              <a:avLst/>
            </a:prstGeom>
            <a:solidFill>
              <a:srgbClr val="FFCC99"/>
            </a:solidFill>
            <a:ln w="9525">
              <a:solidFill>
                <a:srgbClr val="000000"/>
              </a:solidFill>
              <a:miter lim="800000"/>
              <a:headEnd/>
              <a:tailEnd/>
            </a:ln>
          </p:spPr>
          <p:txBody>
            <a:bodyPr lIns="65837" tIns="32918" rIns="65837" bIns="32918" anchor="ctr"/>
            <a:lstStyle/>
            <a:p>
              <a:pPr algn="ctr"/>
              <a:r>
                <a:rPr lang="en-US" sz="1600" b="1">
                  <a:solidFill>
                    <a:srgbClr val="000000"/>
                  </a:solidFill>
                  <a:latin typeface="Calibri" pitchFamily="34" charset="0"/>
                  <a:ea typeface="Times New Roman" pitchFamily="18" charset="0"/>
                  <a:cs typeface="Arial" charset="0"/>
                </a:rPr>
                <a:t>Health Facilities</a:t>
              </a:r>
              <a:endParaRPr lang="en-US" sz="1600" b="1">
                <a:latin typeface="Calibri" pitchFamily="34" charset="0"/>
                <a:ea typeface="Times New Roman" pitchFamily="18" charset="0"/>
                <a:cs typeface="Arial" charset="0"/>
              </a:endParaRPr>
            </a:p>
          </p:txBody>
        </p:sp>
        <p:cxnSp>
          <p:nvCxnSpPr>
            <p:cNvPr id="17447" name="AutoShape 195"/>
            <p:cNvCxnSpPr>
              <a:cxnSpLocks noChangeShapeType="1"/>
              <a:stCxn id="17449" idx="2"/>
              <a:endCxn id="17448" idx="0"/>
            </p:cNvCxnSpPr>
            <p:nvPr/>
          </p:nvCxnSpPr>
          <p:spPr bwMode="auto">
            <a:xfrm flipH="1">
              <a:off x="3492" y="1449"/>
              <a:ext cx="772" cy="303"/>
            </a:xfrm>
            <a:prstGeom prst="straightConnector1">
              <a:avLst/>
            </a:prstGeom>
            <a:noFill/>
            <a:ln w="28575">
              <a:solidFill>
                <a:schemeClr val="tx1"/>
              </a:solidFill>
              <a:round/>
              <a:headEnd/>
              <a:tailEnd/>
            </a:ln>
          </p:spPr>
        </p:cxnSp>
        <p:sp>
          <p:nvSpPr>
            <p:cNvPr id="17448" name="Text Box 3"/>
            <p:cNvSpPr txBox="1">
              <a:spLocks noChangeArrowheads="1"/>
            </p:cNvSpPr>
            <p:nvPr/>
          </p:nvSpPr>
          <p:spPr bwMode="auto">
            <a:xfrm>
              <a:off x="3016" y="1752"/>
              <a:ext cx="952" cy="635"/>
            </a:xfrm>
            <a:prstGeom prst="rect">
              <a:avLst/>
            </a:prstGeom>
            <a:solidFill>
              <a:srgbClr val="FFCC99"/>
            </a:solidFill>
            <a:ln w="9525">
              <a:solidFill>
                <a:srgbClr val="000000"/>
              </a:solidFill>
              <a:miter lim="800000"/>
              <a:headEnd/>
              <a:tailEnd/>
            </a:ln>
          </p:spPr>
          <p:txBody>
            <a:bodyPr lIns="65837" tIns="32918" rIns="65837" bIns="32918"/>
            <a:lstStyle/>
            <a:p>
              <a:pPr algn="ctr"/>
              <a:r>
                <a:rPr lang="en-US" sz="1600" b="1">
                  <a:solidFill>
                    <a:srgbClr val="000000"/>
                  </a:solidFill>
                  <a:ea typeface="Times New Roman" pitchFamily="18" charset="0"/>
                  <a:cs typeface="Arial" charset="0"/>
                </a:rPr>
                <a:t>Management Agency </a:t>
              </a:r>
              <a:endParaRPr lang="en-US" sz="1600" b="1">
                <a:ea typeface="Times New Roman" pitchFamily="18" charset="0"/>
                <a:cs typeface="Arial" charset="0"/>
              </a:endParaRPr>
            </a:p>
            <a:p>
              <a:pPr algn="ctr" eaLnBrk="0" hangingPunct="0"/>
              <a:r>
                <a:rPr lang="en-US" sz="1600" b="1">
                  <a:solidFill>
                    <a:srgbClr val="000000"/>
                  </a:solidFill>
                  <a:ea typeface="Times New Roman" pitchFamily="18" charset="0"/>
                  <a:cs typeface="Arial" charset="0"/>
                </a:rPr>
                <a:t>(Govt / Non-Govt</a:t>
              </a:r>
              <a:endParaRPr lang="en-US" sz="1600" b="1">
                <a:ea typeface="Times New Roman" pitchFamily="18" charset="0"/>
                <a:cs typeface="Arial" charset="0"/>
              </a:endParaRPr>
            </a:p>
          </p:txBody>
        </p:sp>
        <p:sp>
          <p:nvSpPr>
            <p:cNvPr id="17449" name="Text Box 24"/>
            <p:cNvSpPr txBox="1">
              <a:spLocks noChangeArrowheads="1"/>
            </p:cNvSpPr>
            <p:nvPr/>
          </p:nvSpPr>
          <p:spPr bwMode="auto">
            <a:xfrm>
              <a:off x="3424" y="1071"/>
              <a:ext cx="1679" cy="378"/>
            </a:xfrm>
            <a:prstGeom prst="rect">
              <a:avLst/>
            </a:prstGeom>
            <a:solidFill>
              <a:srgbClr val="FFCC99"/>
            </a:solidFill>
            <a:ln w="9525">
              <a:solidFill>
                <a:srgbClr val="000000"/>
              </a:solidFill>
              <a:miter lim="800000"/>
              <a:headEnd/>
              <a:tailEnd/>
            </a:ln>
          </p:spPr>
          <p:txBody>
            <a:bodyPr lIns="65837" tIns="32918" rIns="65837" bIns="32918"/>
            <a:lstStyle/>
            <a:p>
              <a:pPr algn="ctr"/>
              <a:endParaRPr lang="en-US" sz="800" b="1">
                <a:solidFill>
                  <a:srgbClr val="000000"/>
                </a:solidFill>
                <a:ea typeface="Times New Roman" pitchFamily="18" charset="0"/>
                <a:cs typeface="Arial" charset="0"/>
              </a:endParaRPr>
            </a:p>
            <a:p>
              <a:pPr algn="ctr"/>
              <a:r>
                <a:rPr lang="en-US" sz="1600" b="1">
                  <a:solidFill>
                    <a:srgbClr val="000000"/>
                  </a:solidFill>
                  <a:ea typeface="Times New Roman" pitchFamily="18" charset="0"/>
                  <a:cs typeface="Arial" charset="0"/>
                </a:rPr>
                <a:t>Govt / donor funding</a:t>
              </a:r>
              <a:endParaRPr lang="en-US" sz="1600" b="1">
                <a:ea typeface="Times New Roman" pitchFamily="18" charset="0"/>
                <a:cs typeface="Arial" charset="0"/>
              </a:endParaRPr>
            </a:p>
          </p:txBody>
        </p:sp>
        <p:sp>
          <p:nvSpPr>
            <p:cNvPr id="17450" name="Line 16"/>
            <p:cNvSpPr>
              <a:spLocks noChangeShapeType="1"/>
            </p:cNvSpPr>
            <p:nvPr/>
          </p:nvSpPr>
          <p:spPr bwMode="auto">
            <a:xfrm flipH="1" flipV="1">
              <a:off x="3969" y="2069"/>
              <a:ext cx="907" cy="0"/>
            </a:xfrm>
            <a:prstGeom prst="line">
              <a:avLst/>
            </a:prstGeom>
            <a:noFill/>
            <a:ln w="28575">
              <a:solidFill>
                <a:srgbClr val="000000"/>
              </a:solidFill>
              <a:round/>
              <a:headEnd/>
              <a:tailEnd/>
            </a:ln>
          </p:spPr>
          <p:txBody>
            <a:bodyPr/>
            <a:lstStyle/>
            <a:p>
              <a:endParaRPr lang="en-US"/>
            </a:p>
          </p:txBody>
        </p:sp>
        <p:sp>
          <p:nvSpPr>
            <p:cNvPr id="17451" name="Text Box 8"/>
            <p:cNvSpPr txBox="1">
              <a:spLocks noChangeArrowheads="1"/>
            </p:cNvSpPr>
            <p:nvPr/>
          </p:nvSpPr>
          <p:spPr bwMode="auto">
            <a:xfrm>
              <a:off x="1519" y="3884"/>
              <a:ext cx="1167" cy="436"/>
            </a:xfrm>
            <a:prstGeom prst="rect">
              <a:avLst/>
            </a:prstGeom>
            <a:noFill/>
            <a:ln w="9525">
              <a:noFill/>
              <a:miter lim="800000"/>
              <a:headEnd/>
              <a:tailEnd/>
            </a:ln>
          </p:spPr>
          <p:txBody>
            <a:bodyPr lIns="65837" tIns="32918" rIns="65837" bIns="32918"/>
            <a:lstStyle/>
            <a:p>
              <a:pPr algn="ctr"/>
              <a:endParaRPr lang="en-US" sz="800" b="1">
                <a:solidFill>
                  <a:srgbClr val="000000"/>
                </a:solidFill>
                <a:ea typeface="Times New Roman" pitchFamily="18" charset="0"/>
                <a:cs typeface="Arial" charset="0"/>
              </a:endParaRPr>
            </a:p>
            <a:p>
              <a:pPr algn="ctr"/>
              <a:r>
                <a:rPr lang="en-US" sz="1600" b="1">
                  <a:solidFill>
                    <a:srgbClr val="000000"/>
                  </a:solidFill>
                  <a:ea typeface="Times New Roman" pitchFamily="18" charset="0"/>
                  <a:cs typeface="Arial" charset="0"/>
                </a:rPr>
                <a:t>Supply side </a:t>
              </a:r>
            </a:p>
            <a:p>
              <a:pPr algn="ctr"/>
              <a:r>
                <a:rPr lang="en-US" sz="1600" b="1">
                  <a:solidFill>
                    <a:srgbClr val="000000"/>
                  </a:solidFill>
                  <a:ea typeface="Times New Roman" pitchFamily="18" charset="0"/>
                  <a:cs typeface="Arial" charset="0"/>
                </a:rPr>
                <a:t>OBA</a:t>
              </a:r>
            </a:p>
          </p:txBody>
        </p:sp>
        <p:sp>
          <p:nvSpPr>
            <p:cNvPr id="17452" name="AutoShape 42"/>
            <p:cNvSpPr>
              <a:spLocks noChangeAspect="1" noChangeArrowheads="1" noTextEdit="1"/>
            </p:cNvSpPr>
            <p:nvPr/>
          </p:nvSpPr>
          <p:spPr bwMode="auto">
            <a:xfrm>
              <a:off x="13" y="0"/>
              <a:ext cx="5771" cy="4165"/>
            </a:xfrm>
            <a:prstGeom prst="rect">
              <a:avLst/>
            </a:prstGeom>
            <a:noFill/>
            <a:ln w="9525">
              <a:noFill/>
              <a:miter lim="800000"/>
              <a:headEnd/>
              <a:tailEnd/>
            </a:ln>
          </p:spPr>
          <p:txBody>
            <a:bodyPr/>
            <a:lstStyle/>
            <a:p>
              <a:endParaRPr lang="en-US"/>
            </a:p>
          </p:txBody>
        </p:sp>
        <p:sp>
          <p:nvSpPr>
            <p:cNvPr id="17453" name="Rectangle 39"/>
            <p:cNvSpPr>
              <a:spLocks noChangeArrowheads="1"/>
            </p:cNvSpPr>
            <p:nvPr/>
          </p:nvSpPr>
          <p:spPr bwMode="auto">
            <a:xfrm>
              <a:off x="0" y="890"/>
              <a:ext cx="1383" cy="3084"/>
            </a:xfrm>
            <a:prstGeom prst="rect">
              <a:avLst/>
            </a:prstGeom>
            <a:solidFill>
              <a:srgbClr val="CCE8EA"/>
            </a:solidFill>
            <a:ln w="9525">
              <a:solidFill>
                <a:srgbClr val="000000"/>
              </a:solidFill>
              <a:miter lim="800000"/>
              <a:headEnd/>
              <a:tailEnd/>
            </a:ln>
          </p:spPr>
          <p:txBody>
            <a:bodyPr anchor="ctr"/>
            <a:lstStyle/>
            <a:p>
              <a:endParaRPr lang="en-GB">
                <a:latin typeface="Calibri" pitchFamily="34" charset="0"/>
              </a:endParaRPr>
            </a:p>
          </p:txBody>
        </p:sp>
        <p:sp>
          <p:nvSpPr>
            <p:cNvPr id="17454" name="Rectangle 38"/>
            <p:cNvSpPr>
              <a:spLocks noChangeArrowheads="1"/>
            </p:cNvSpPr>
            <p:nvPr/>
          </p:nvSpPr>
          <p:spPr bwMode="auto">
            <a:xfrm>
              <a:off x="0" y="3929"/>
              <a:ext cx="1383" cy="391"/>
            </a:xfrm>
            <a:prstGeom prst="rect">
              <a:avLst/>
            </a:prstGeom>
            <a:solidFill>
              <a:srgbClr val="CCE8EA"/>
            </a:solidFill>
            <a:ln w="9525">
              <a:solidFill>
                <a:srgbClr val="000000"/>
              </a:solidFill>
              <a:miter lim="800000"/>
              <a:headEnd/>
              <a:tailEnd/>
            </a:ln>
          </p:spPr>
          <p:txBody>
            <a:bodyPr anchor="ctr"/>
            <a:lstStyle/>
            <a:p>
              <a:endParaRPr lang="en-GB">
                <a:latin typeface="Calibri" pitchFamily="34" charset="0"/>
              </a:endParaRPr>
            </a:p>
          </p:txBody>
        </p:sp>
        <p:sp>
          <p:nvSpPr>
            <p:cNvPr id="17455" name="Text Box 37"/>
            <p:cNvSpPr txBox="1">
              <a:spLocks noChangeArrowheads="1"/>
            </p:cNvSpPr>
            <p:nvPr/>
          </p:nvSpPr>
          <p:spPr bwMode="auto">
            <a:xfrm>
              <a:off x="0" y="3884"/>
              <a:ext cx="1383" cy="436"/>
            </a:xfrm>
            <a:prstGeom prst="rect">
              <a:avLst/>
            </a:prstGeom>
            <a:noFill/>
            <a:ln w="9525">
              <a:noFill/>
              <a:miter lim="800000"/>
              <a:headEnd/>
              <a:tailEnd/>
            </a:ln>
          </p:spPr>
          <p:txBody>
            <a:bodyPr lIns="65837" tIns="32918" rIns="65837" bIns="32918"/>
            <a:lstStyle/>
            <a:p>
              <a:pPr algn="ctr"/>
              <a:endParaRPr lang="en-US" sz="800" b="1">
                <a:solidFill>
                  <a:srgbClr val="000000"/>
                </a:solidFill>
                <a:ea typeface="Times New Roman" pitchFamily="18" charset="0"/>
                <a:cs typeface="Arial" charset="0"/>
              </a:endParaRPr>
            </a:p>
            <a:p>
              <a:pPr algn="ctr"/>
              <a:r>
                <a:rPr lang="en-US" sz="1600" b="1">
                  <a:solidFill>
                    <a:srgbClr val="000000"/>
                  </a:solidFill>
                  <a:ea typeface="Times New Roman" pitchFamily="18" charset="0"/>
                  <a:cs typeface="Arial" charset="0"/>
                </a:rPr>
                <a:t>Input-based Approach</a:t>
              </a:r>
              <a:endParaRPr lang="en-US" sz="1600" b="1">
                <a:ea typeface="Times New Roman" pitchFamily="18" charset="0"/>
                <a:cs typeface="Arial" charset="0"/>
              </a:endParaRPr>
            </a:p>
          </p:txBody>
        </p:sp>
        <p:sp>
          <p:nvSpPr>
            <p:cNvPr id="17456" name="Text Box 36"/>
            <p:cNvSpPr txBox="1">
              <a:spLocks noChangeArrowheads="1"/>
            </p:cNvSpPr>
            <p:nvPr/>
          </p:nvSpPr>
          <p:spPr bwMode="auto">
            <a:xfrm>
              <a:off x="3671" y="3800"/>
              <a:ext cx="876" cy="243"/>
            </a:xfrm>
            <a:prstGeom prst="rect">
              <a:avLst/>
            </a:prstGeom>
            <a:noFill/>
            <a:ln w="9525">
              <a:noFill/>
              <a:miter lim="800000"/>
              <a:headEnd/>
              <a:tailEnd/>
            </a:ln>
          </p:spPr>
          <p:txBody>
            <a:bodyPr lIns="65837" tIns="32918" rIns="65837" bIns="32918"/>
            <a:lstStyle/>
            <a:p>
              <a:r>
                <a:rPr lang="en-US" sz="800">
                  <a:solidFill>
                    <a:srgbClr val="000000"/>
                  </a:solidFill>
                  <a:ea typeface="Times New Roman" pitchFamily="18" charset="0"/>
                  <a:cs typeface="Arial" charset="0"/>
                </a:rPr>
                <a:t>Output-based</a:t>
              </a:r>
              <a:endParaRPr lang="en-US">
                <a:ea typeface="Times New Roman" pitchFamily="18" charset="0"/>
                <a:cs typeface="Arial" charset="0"/>
              </a:endParaRPr>
            </a:p>
          </p:txBody>
        </p:sp>
        <p:sp>
          <p:nvSpPr>
            <p:cNvPr id="17457" name="Rectangle 35"/>
            <p:cNvSpPr>
              <a:spLocks noChangeArrowheads="1"/>
            </p:cNvSpPr>
            <p:nvPr/>
          </p:nvSpPr>
          <p:spPr bwMode="auto">
            <a:xfrm>
              <a:off x="2835" y="890"/>
              <a:ext cx="2925" cy="3430"/>
            </a:xfrm>
            <a:prstGeom prst="rect">
              <a:avLst/>
            </a:prstGeom>
            <a:solidFill>
              <a:srgbClr val="B7D0EF"/>
            </a:solidFill>
            <a:ln w="9525">
              <a:solidFill>
                <a:srgbClr val="000000"/>
              </a:solidFill>
              <a:miter lim="800000"/>
              <a:headEnd/>
              <a:tailEnd/>
            </a:ln>
          </p:spPr>
          <p:txBody>
            <a:bodyPr anchor="ctr"/>
            <a:lstStyle/>
            <a:p>
              <a:endParaRPr lang="en-GB">
                <a:latin typeface="Calibri" pitchFamily="34" charset="0"/>
              </a:endParaRPr>
            </a:p>
          </p:txBody>
        </p:sp>
        <p:sp>
          <p:nvSpPr>
            <p:cNvPr id="17458" name="Rectangle 34"/>
            <p:cNvSpPr>
              <a:spLocks noChangeArrowheads="1"/>
            </p:cNvSpPr>
            <p:nvPr/>
          </p:nvSpPr>
          <p:spPr bwMode="auto">
            <a:xfrm>
              <a:off x="2835" y="3929"/>
              <a:ext cx="2925" cy="391"/>
            </a:xfrm>
            <a:prstGeom prst="rect">
              <a:avLst/>
            </a:prstGeom>
            <a:solidFill>
              <a:srgbClr val="B7D0EF"/>
            </a:solidFill>
            <a:ln w="9525">
              <a:solidFill>
                <a:srgbClr val="000000"/>
              </a:solidFill>
              <a:miter lim="800000"/>
              <a:headEnd/>
              <a:tailEnd/>
            </a:ln>
          </p:spPr>
          <p:txBody>
            <a:bodyPr anchor="ctr"/>
            <a:lstStyle/>
            <a:p>
              <a:endParaRPr lang="en-GB">
                <a:latin typeface="Calibri" pitchFamily="34" charset="0"/>
              </a:endParaRPr>
            </a:p>
          </p:txBody>
        </p:sp>
        <p:sp>
          <p:nvSpPr>
            <p:cNvPr id="17459" name="Text Box 32"/>
            <p:cNvSpPr txBox="1">
              <a:spLocks noChangeArrowheads="1"/>
            </p:cNvSpPr>
            <p:nvPr/>
          </p:nvSpPr>
          <p:spPr bwMode="auto">
            <a:xfrm>
              <a:off x="249" y="2024"/>
              <a:ext cx="998" cy="680"/>
            </a:xfrm>
            <a:prstGeom prst="rect">
              <a:avLst/>
            </a:prstGeom>
            <a:noFill/>
            <a:ln w="9525">
              <a:noFill/>
              <a:miter lim="800000"/>
              <a:headEnd/>
              <a:tailEnd/>
            </a:ln>
          </p:spPr>
          <p:txBody>
            <a:bodyPr lIns="65837" tIns="32918" rIns="65837" bIns="32918"/>
            <a:lstStyle/>
            <a:p>
              <a:pPr algn="ctr"/>
              <a:r>
                <a:rPr lang="en-US" sz="1600" b="1">
                  <a:solidFill>
                    <a:srgbClr val="000000"/>
                  </a:solidFill>
                  <a:ea typeface="Times New Roman" pitchFamily="18" charset="0"/>
                  <a:cs typeface="Arial" charset="0"/>
                </a:rPr>
                <a:t>Inputs </a:t>
              </a:r>
            </a:p>
            <a:p>
              <a:pPr algn="ctr"/>
              <a:r>
                <a:rPr lang="en-US" sz="1600" b="1">
                  <a:solidFill>
                    <a:srgbClr val="000000"/>
                  </a:solidFill>
                  <a:ea typeface="Times New Roman" pitchFamily="18" charset="0"/>
                  <a:cs typeface="Arial" charset="0"/>
                </a:rPr>
                <a:t>(i.e. salaries, equipment, </a:t>
              </a:r>
            </a:p>
            <a:p>
              <a:pPr algn="ctr"/>
              <a:r>
                <a:rPr lang="en-US" sz="1600" b="1">
                  <a:solidFill>
                    <a:srgbClr val="000000"/>
                  </a:solidFill>
                  <a:ea typeface="Times New Roman" pitchFamily="18" charset="0"/>
                  <a:cs typeface="Arial" charset="0"/>
                </a:rPr>
                <a:t>materials)</a:t>
              </a:r>
              <a:endParaRPr lang="en-US" sz="1600" b="1">
                <a:ea typeface="Times New Roman" pitchFamily="18" charset="0"/>
                <a:cs typeface="Arial" charset="0"/>
              </a:endParaRPr>
            </a:p>
          </p:txBody>
        </p:sp>
        <p:sp>
          <p:nvSpPr>
            <p:cNvPr id="17460" name="AutoShape 31"/>
            <p:cNvSpPr>
              <a:spLocks noChangeArrowheads="1"/>
            </p:cNvSpPr>
            <p:nvPr/>
          </p:nvSpPr>
          <p:spPr bwMode="auto">
            <a:xfrm>
              <a:off x="68" y="3022"/>
              <a:ext cx="1247" cy="862"/>
            </a:xfrm>
            <a:prstGeom prst="diamond">
              <a:avLst/>
            </a:prstGeom>
            <a:solidFill>
              <a:srgbClr val="FFCC99"/>
            </a:solidFill>
            <a:ln w="9525">
              <a:solidFill>
                <a:srgbClr val="000000"/>
              </a:solidFill>
              <a:miter lim="800000"/>
              <a:headEnd/>
              <a:tailEnd/>
            </a:ln>
          </p:spPr>
          <p:txBody>
            <a:bodyPr lIns="65837" tIns="32918" rIns="65837" bIns="32918" anchor="ctr"/>
            <a:lstStyle/>
            <a:p>
              <a:pPr algn="ctr"/>
              <a:r>
                <a:rPr lang="en-US" sz="1600" b="1">
                  <a:solidFill>
                    <a:srgbClr val="000000"/>
                  </a:solidFill>
                  <a:latin typeface="Calibri" pitchFamily="34" charset="0"/>
                  <a:ea typeface="Times New Roman" pitchFamily="18" charset="0"/>
                  <a:cs typeface="Arial" charset="0"/>
                </a:rPr>
                <a:t>Health Facilities</a:t>
              </a:r>
              <a:endParaRPr lang="en-US" sz="1600" b="1">
                <a:latin typeface="Calibri" pitchFamily="34" charset="0"/>
                <a:ea typeface="Times New Roman" pitchFamily="18" charset="0"/>
                <a:cs typeface="Arial" charset="0"/>
              </a:endParaRPr>
            </a:p>
          </p:txBody>
        </p:sp>
        <p:sp>
          <p:nvSpPr>
            <p:cNvPr id="17461" name="Line 29"/>
            <p:cNvSpPr>
              <a:spLocks noChangeShapeType="1"/>
            </p:cNvSpPr>
            <p:nvPr/>
          </p:nvSpPr>
          <p:spPr bwMode="auto">
            <a:xfrm>
              <a:off x="703" y="2659"/>
              <a:ext cx="0" cy="325"/>
            </a:xfrm>
            <a:prstGeom prst="line">
              <a:avLst/>
            </a:prstGeom>
            <a:noFill/>
            <a:ln w="28575">
              <a:solidFill>
                <a:srgbClr val="000000"/>
              </a:solidFill>
              <a:round/>
              <a:headEnd/>
              <a:tailEnd type="triangle" w="med" len="med"/>
            </a:ln>
          </p:spPr>
          <p:txBody>
            <a:bodyPr/>
            <a:lstStyle/>
            <a:p>
              <a:endParaRPr lang="en-US"/>
            </a:p>
          </p:txBody>
        </p:sp>
        <p:sp>
          <p:nvSpPr>
            <p:cNvPr id="17462" name="Text Box 24"/>
            <p:cNvSpPr txBox="1">
              <a:spLocks noChangeArrowheads="1"/>
            </p:cNvSpPr>
            <p:nvPr/>
          </p:nvSpPr>
          <p:spPr bwMode="auto">
            <a:xfrm>
              <a:off x="295" y="1071"/>
              <a:ext cx="862" cy="378"/>
            </a:xfrm>
            <a:prstGeom prst="rect">
              <a:avLst/>
            </a:prstGeom>
            <a:solidFill>
              <a:srgbClr val="FFCC99"/>
            </a:solidFill>
            <a:ln w="9525">
              <a:solidFill>
                <a:srgbClr val="000000"/>
              </a:solidFill>
              <a:miter lim="800000"/>
              <a:headEnd/>
              <a:tailEnd/>
            </a:ln>
          </p:spPr>
          <p:txBody>
            <a:bodyPr lIns="65837" tIns="32918" rIns="65837" bIns="32918"/>
            <a:lstStyle/>
            <a:p>
              <a:pPr algn="ctr"/>
              <a:r>
                <a:rPr lang="en-US" sz="1600" b="1">
                  <a:solidFill>
                    <a:srgbClr val="000000"/>
                  </a:solidFill>
                  <a:ea typeface="Times New Roman" pitchFamily="18" charset="0"/>
                  <a:cs typeface="Arial" charset="0"/>
                </a:rPr>
                <a:t>Govt / donor funding</a:t>
              </a:r>
              <a:endParaRPr lang="en-US" sz="1600" b="1">
                <a:ea typeface="Times New Roman" pitchFamily="18" charset="0"/>
                <a:cs typeface="Arial" charset="0"/>
              </a:endParaRPr>
            </a:p>
          </p:txBody>
        </p:sp>
        <p:sp>
          <p:nvSpPr>
            <p:cNvPr id="17463" name="Oval 22"/>
            <p:cNvSpPr>
              <a:spLocks noChangeArrowheads="1"/>
            </p:cNvSpPr>
            <p:nvPr/>
          </p:nvSpPr>
          <p:spPr bwMode="auto">
            <a:xfrm>
              <a:off x="4921" y="3113"/>
              <a:ext cx="772" cy="627"/>
            </a:xfrm>
            <a:prstGeom prst="ellipse">
              <a:avLst/>
            </a:prstGeom>
            <a:solidFill>
              <a:srgbClr val="FFCC99"/>
            </a:solidFill>
            <a:ln w="9525">
              <a:solidFill>
                <a:srgbClr val="000000"/>
              </a:solidFill>
              <a:round/>
              <a:headEnd/>
              <a:tailEnd/>
            </a:ln>
          </p:spPr>
          <p:txBody>
            <a:bodyPr lIns="65837" tIns="32918" rIns="65837" bIns="32918" anchor="ctr"/>
            <a:lstStyle/>
            <a:p>
              <a:pPr algn="ctr"/>
              <a:r>
                <a:rPr lang="en-US" sz="1600" b="1">
                  <a:solidFill>
                    <a:srgbClr val="000000"/>
                  </a:solidFill>
                  <a:latin typeface="Calibri" pitchFamily="34" charset="0"/>
                  <a:ea typeface="Times New Roman" pitchFamily="18" charset="0"/>
                  <a:cs typeface="Arial" charset="0"/>
                </a:rPr>
                <a:t>Clients</a:t>
              </a:r>
              <a:endParaRPr lang="en-US" sz="1600" b="1">
                <a:latin typeface="Calibri" pitchFamily="34" charset="0"/>
                <a:ea typeface="Times New Roman" pitchFamily="18" charset="0"/>
                <a:cs typeface="Arial" charset="0"/>
              </a:endParaRPr>
            </a:p>
          </p:txBody>
        </p:sp>
        <p:sp>
          <p:nvSpPr>
            <p:cNvPr id="17464" name="Text Box 20"/>
            <p:cNvSpPr txBox="1">
              <a:spLocks noChangeArrowheads="1"/>
            </p:cNvSpPr>
            <p:nvPr/>
          </p:nvSpPr>
          <p:spPr bwMode="auto">
            <a:xfrm>
              <a:off x="3243" y="2568"/>
              <a:ext cx="975" cy="273"/>
            </a:xfrm>
            <a:prstGeom prst="rect">
              <a:avLst/>
            </a:prstGeom>
            <a:noFill/>
            <a:ln w="9525">
              <a:noFill/>
              <a:miter lim="800000"/>
              <a:headEnd/>
              <a:tailEnd/>
            </a:ln>
          </p:spPr>
          <p:txBody>
            <a:bodyPr lIns="65837" tIns="32918" rIns="65837" bIns="32918"/>
            <a:lstStyle/>
            <a:p>
              <a:pPr algn="ctr"/>
              <a:r>
                <a:rPr lang="en-US" sz="1600" b="1">
                  <a:solidFill>
                    <a:srgbClr val="000000"/>
                  </a:solidFill>
                  <a:ea typeface="Times New Roman" pitchFamily="18" charset="0"/>
                  <a:cs typeface="Arial" charset="0"/>
                </a:rPr>
                <a:t>Contract </a:t>
              </a:r>
            </a:p>
            <a:p>
              <a:pPr algn="ctr"/>
              <a:r>
                <a:rPr lang="en-US" sz="1600" b="1">
                  <a:solidFill>
                    <a:srgbClr val="000000"/>
                  </a:solidFill>
                  <a:ea typeface="Times New Roman" pitchFamily="18" charset="0"/>
                  <a:cs typeface="Arial" charset="0"/>
                </a:rPr>
                <a:t>($)</a:t>
              </a:r>
              <a:endParaRPr lang="en-US" sz="1600" b="1">
                <a:ea typeface="Times New Roman" pitchFamily="18" charset="0"/>
                <a:cs typeface="Arial" charset="0"/>
              </a:endParaRPr>
            </a:p>
          </p:txBody>
        </p:sp>
        <p:sp>
          <p:nvSpPr>
            <p:cNvPr id="17465" name="Line 19"/>
            <p:cNvSpPr>
              <a:spLocks noChangeShapeType="1"/>
            </p:cNvSpPr>
            <p:nvPr/>
          </p:nvSpPr>
          <p:spPr bwMode="auto">
            <a:xfrm>
              <a:off x="3742" y="2432"/>
              <a:ext cx="0" cy="182"/>
            </a:xfrm>
            <a:prstGeom prst="line">
              <a:avLst/>
            </a:prstGeom>
            <a:noFill/>
            <a:ln w="28575">
              <a:solidFill>
                <a:srgbClr val="000000"/>
              </a:solidFill>
              <a:round/>
              <a:headEnd/>
              <a:tailEnd/>
            </a:ln>
          </p:spPr>
          <p:txBody>
            <a:bodyPr/>
            <a:lstStyle/>
            <a:p>
              <a:endParaRPr lang="en-US"/>
            </a:p>
          </p:txBody>
        </p:sp>
        <p:sp>
          <p:nvSpPr>
            <p:cNvPr id="17466" name="Line 18"/>
            <p:cNvSpPr>
              <a:spLocks noChangeShapeType="1"/>
            </p:cNvSpPr>
            <p:nvPr/>
          </p:nvSpPr>
          <p:spPr bwMode="auto">
            <a:xfrm>
              <a:off x="3742" y="2931"/>
              <a:ext cx="0" cy="227"/>
            </a:xfrm>
            <a:prstGeom prst="line">
              <a:avLst/>
            </a:prstGeom>
            <a:noFill/>
            <a:ln w="28575">
              <a:solidFill>
                <a:srgbClr val="000000"/>
              </a:solidFill>
              <a:round/>
              <a:headEnd/>
              <a:tailEnd type="triangle" w="med" len="med"/>
            </a:ln>
          </p:spPr>
          <p:txBody>
            <a:bodyPr/>
            <a:lstStyle/>
            <a:p>
              <a:endParaRPr lang="en-US"/>
            </a:p>
          </p:txBody>
        </p:sp>
        <p:sp>
          <p:nvSpPr>
            <p:cNvPr id="17467" name="Text Box 17"/>
            <p:cNvSpPr txBox="1">
              <a:spLocks noChangeArrowheads="1"/>
            </p:cNvSpPr>
            <p:nvPr/>
          </p:nvSpPr>
          <p:spPr bwMode="auto">
            <a:xfrm>
              <a:off x="3016" y="2704"/>
              <a:ext cx="506" cy="244"/>
            </a:xfrm>
            <a:prstGeom prst="rect">
              <a:avLst/>
            </a:prstGeom>
            <a:noFill/>
            <a:ln w="9525">
              <a:noFill/>
              <a:miter lim="800000"/>
              <a:headEnd/>
              <a:tailEnd/>
            </a:ln>
          </p:spPr>
          <p:txBody>
            <a:bodyPr lIns="65837" tIns="32918" rIns="65837" bIns="32918"/>
            <a:lstStyle/>
            <a:p>
              <a:pPr algn="ctr"/>
              <a:r>
                <a:rPr lang="en-US" sz="1600" b="1">
                  <a:solidFill>
                    <a:srgbClr val="000000"/>
                  </a:solidFill>
                  <a:ea typeface="Times New Roman" pitchFamily="18" charset="0"/>
                  <a:cs typeface="Arial" charset="0"/>
                </a:rPr>
                <a:t>Claim</a:t>
              </a:r>
              <a:endParaRPr lang="en-US" sz="1600" b="1">
                <a:ea typeface="Times New Roman" pitchFamily="18" charset="0"/>
                <a:cs typeface="Arial" charset="0"/>
              </a:endParaRPr>
            </a:p>
          </p:txBody>
        </p:sp>
        <p:sp>
          <p:nvSpPr>
            <p:cNvPr id="17468" name="Line 16"/>
            <p:cNvSpPr>
              <a:spLocks noChangeShapeType="1"/>
            </p:cNvSpPr>
            <p:nvPr/>
          </p:nvSpPr>
          <p:spPr bwMode="auto">
            <a:xfrm flipV="1">
              <a:off x="3243" y="2886"/>
              <a:ext cx="0" cy="250"/>
            </a:xfrm>
            <a:prstGeom prst="line">
              <a:avLst/>
            </a:prstGeom>
            <a:noFill/>
            <a:ln w="28575">
              <a:solidFill>
                <a:srgbClr val="000000"/>
              </a:solidFill>
              <a:round/>
              <a:headEnd/>
              <a:tailEnd/>
            </a:ln>
          </p:spPr>
          <p:txBody>
            <a:bodyPr/>
            <a:lstStyle/>
            <a:p>
              <a:endParaRPr lang="en-US"/>
            </a:p>
          </p:txBody>
        </p:sp>
        <p:sp>
          <p:nvSpPr>
            <p:cNvPr id="17469" name="Line 15"/>
            <p:cNvSpPr>
              <a:spLocks noChangeShapeType="1"/>
            </p:cNvSpPr>
            <p:nvPr/>
          </p:nvSpPr>
          <p:spPr bwMode="auto">
            <a:xfrm flipV="1">
              <a:off x="3243" y="2432"/>
              <a:ext cx="0" cy="318"/>
            </a:xfrm>
            <a:prstGeom prst="line">
              <a:avLst/>
            </a:prstGeom>
            <a:noFill/>
            <a:ln w="28575">
              <a:solidFill>
                <a:srgbClr val="000000"/>
              </a:solidFill>
              <a:round/>
              <a:headEnd/>
              <a:tailEnd type="triangle" w="med" len="med"/>
            </a:ln>
          </p:spPr>
          <p:txBody>
            <a:bodyPr/>
            <a:lstStyle/>
            <a:p>
              <a:endParaRPr lang="en-US"/>
            </a:p>
          </p:txBody>
        </p:sp>
        <p:sp>
          <p:nvSpPr>
            <p:cNvPr id="17470" name="Line 14"/>
            <p:cNvSpPr>
              <a:spLocks noChangeShapeType="1"/>
            </p:cNvSpPr>
            <p:nvPr/>
          </p:nvSpPr>
          <p:spPr bwMode="auto">
            <a:xfrm>
              <a:off x="4150" y="3385"/>
              <a:ext cx="726" cy="0"/>
            </a:xfrm>
            <a:prstGeom prst="line">
              <a:avLst/>
            </a:prstGeom>
            <a:noFill/>
            <a:ln w="28575">
              <a:solidFill>
                <a:srgbClr val="000000"/>
              </a:solidFill>
              <a:round/>
              <a:headEnd/>
              <a:tailEnd type="triangle" w="med" len="med"/>
            </a:ln>
          </p:spPr>
          <p:txBody>
            <a:bodyPr/>
            <a:lstStyle/>
            <a:p>
              <a:endParaRPr lang="en-US"/>
            </a:p>
          </p:txBody>
        </p:sp>
        <p:sp>
          <p:nvSpPr>
            <p:cNvPr id="17471" name="Line 13"/>
            <p:cNvSpPr>
              <a:spLocks noChangeShapeType="1"/>
            </p:cNvSpPr>
            <p:nvPr/>
          </p:nvSpPr>
          <p:spPr bwMode="auto">
            <a:xfrm flipH="1">
              <a:off x="4150" y="3521"/>
              <a:ext cx="714" cy="0"/>
            </a:xfrm>
            <a:prstGeom prst="line">
              <a:avLst/>
            </a:prstGeom>
            <a:noFill/>
            <a:ln w="28575">
              <a:solidFill>
                <a:srgbClr val="000000"/>
              </a:solidFill>
              <a:round/>
              <a:headEnd/>
              <a:tailEnd type="triangle" w="med" len="med"/>
            </a:ln>
          </p:spPr>
          <p:txBody>
            <a:bodyPr/>
            <a:lstStyle/>
            <a:p>
              <a:endParaRPr lang="en-US"/>
            </a:p>
          </p:txBody>
        </p:sp>
        <p:sp>
          <p:nvSpPr>
            <p:cNvPr id="17472" name="Text Box 12"/>
            <p:cNvSpPr txBox="1">
              <a:spLocks noChangeArrowheads="1"/>
            </p:cNvSpPr>
            <p:nvPr/>
          </p:nvSpPr>
          <p:spPr bwMode="auto">
            <a:xfrm>
              <a:off x="3969" y="3566"/>
              <a:ext cx="1088" cy="318"/>
            </a:xfrm>
            <a:prstGeom prst="rect">
              <a:avLst/>
            </a:prstGeom>
            <a:noFill/>
            <a:ln w="9525">
              <a:noFill/>
              <a:miter lim="800000"/>
              <a:headEnd/>
              <a:tailEnd/>
            </a:ln>
          </p:spPr>
          <p:txBody>
            <a:bodyPr lIns="0" tIns="0" rIns="0" bIns="0"/>
            <a:lstStyle/>
            <a:p>
              <a:pPr algn="ctr"/>
              <a:r>
                <a:rPr lang="en-US" sz="1600" b="1">
                  <a:ea typeface="Times New Roman" pitchFamily="18" charset="0"/>
                  <a:cs typeface="Arial" charset="0"/>
                </a:rPr>
                <a:t> Entitlement </a:t>
              </a:r>
            </a:p>
            <a:p>
              <a:pPr algn="ctr"/>
              <a:r>
                <a:rPr lang="en-US" sz="1600" b="1">
                  <a:ea typeface="Times New Roman" pitchFamily="18" charset="0"/>
                  <a:cs typeface="Arial" charset="0"/>
                </a:rPr>
                <a:t>(card / voucher)</a:t>
              </a:r>
            </a:p>
          </p:txBody>
        </p:sp>
        <p:sp>
          <p:nvSpPr>
            <p:cNvPr id="17473" name="Text Box 11"/>
            <p:cNvSpPr txBox="1">
              <a:spLocks noChangeArrowheads="1"/>
            </p:cNvSpPr>
            <p:nvPr/>
          </p:nvSpPr>
          <p:spPr bwMode="auto">
            <a:xfrm>
              <a:off x="4830" y="1842"/>
              <a:ext cx="839" cy="499"/>
            </a:xfrm>
            <a:prstGeom prst="rect">
              <a:avLst/>
            </a:prstGeom>
            <a:noFill/>
            <a:ln w="9525">
              <a:noFill/>
              <a:miter lim="800000"/>
              <a:headEnd/>
              <a:tailEnd/>
            </a:ln>
          </p:spPr>
          <p:txBody>
            <a:bodyPr lIns="65837" tIns="32918" rIns="65837" bIns="32918"/>
            <a:lstStyle/>
            <a:p>
              <a:pPr algn="ctr"/>
              <a:r>
                <a:rPr lang="en-US" sz="1600" b="1">
                  <a:solidFill>
                    <a:srgbClr val="000000"/>
                  </a:solidFill>
                  <a:ea typeface="Times New Roman" pitchFamily="18" charset="0"/>
                  <a:cs typeface="Arial" charset="0"/>
                </a:rPr>
                <a:t>HEF cards</a:t>
              </a:r>
            </a:p>
            <a:p>
              <a:pPr algn="ctr"/>
              <a:r>
                <a:rPr lang="en-US" sz="1600" b="1">
                  <a:solidFill>
                    <a:srgbClr val="000000"/>
                  </a:solidFill>
                  <a:ea typeface="Times New Roman" pitchFamily="18" charset="0"/>
                  <a:cs typeface="Arial" charset="0"/>
                </a:rPr>
                <a:t>Insurance cards Vouchers</a:t>
              </a:r>
              <a:endParaRPr lang="en-US" sz="1600" b="1">
                <a:ea typeface="Times New Roman" pitchFamily="18" charset="0"/>
                <a:cs typeface="Arial" charset="0"/>
              </a:endParaRPr>
            </a:p>
          </p:txBody>
        </p:sp>
        <p:sp>
          <p:nvSpPr>
            <p:cNvPr id="17474" name="Line 10"/>
            <p:cNvSpPr>
              <a:spLocks noChangeShapeType="1"/>
            </p:cNvSpPr>
            <p:nvPr/>
          </p:nvSpPr>
          <p:spPr bwMode="auto">
            <a:xfrm>
              <a:off x="5284" y="2523"/>
              <a:ext cx="0" cy="544"/>
            </a:xfrm>
            <a:prstGeom prst="line">
              <a:avLst/>
            </a:prstGeom>
            <a:noFill/>
            <a:ln w="28575">
              <a:solidFill>
                <a:srgbClr val="000000"/>
              </a:solidFill>
              <a:round/>
              <a:headEnd/>
              <a:tailEnd type="triangle" w="med" len="med"/>
            </a:ln>
          </p:spPr>
          <p:txBody>
            <a:bodyPr/>
            <a:lstStyle/>
            <a:p>
              <a:endParaRPr lang="en-US"/>
            </a:p>
          </p:txBody>
        </p:sp>
        <p:sp>
          <p:nvSpPr>
            <p:cNvPr id="17475" name="Text Box 5"/>
            <p:cNvSpPr txBox="1">
              <a:spLocks noChangeArrowheads="1"/>
            </p:cNvSpPr>
            <p:nvPr/>
          </p:nvSpPr>
          <p:spPr bwMode="auto">
            <a:xfrm>
              <a:off x="567" y="1842"/>
              <a:ext cx="309" cy="244"/>
            </a:xfrm>
            <a:prstGeom prst="rect">
              <a:avLst/>
            </a:prstGeom>
            <a:noFill/>
            <a:ln w="9525">
              <a:noFill/>
              <a:miter lim="800000"/>
              <a:headEnd/>
              <a:tailEnd/>
            </a:ln>
          </p:spPr>
          <p:txBody>
            <a:bodyPr lIns="65837" tIns="32918" rIns="65837" bIns="32918"/>
            <a:lstStyle/>
            <a:p>
              <a:r>
                <a:rPr lang="en-US" sz="2000" b="1">
                  <a:solidFill>
                    <a:srgbClr val="000000"/>
                  </a:solidFill>
                  <a:ea typeface="Times New Roman" pitchFamily="18" charset="0"/>
                  <a:cs typeface="Arial" charset="0"/>
                </a:rPr>
                <a:t> $</a:t>
              </a:r>
              <a:endParaRPr lang="en-US" sz="2000" b="1">
                <a:ea typeface="Times New Roman" pitchFamily="18" charset="0"/>
                <a:cs typeface="Arial" charset="0"/>
              </a:endParaRPr>
            </a:p>
          </p:txBody>
        </p:sp>
        <p:sp>
          <p:nvSpPr>
            <p:cNvPr id="17476" name="Text Box 2"/>
            <p:cNvSpPr txBox="1">
              <a:spLocks noChangeArrowheads="1"/>
            </p:cNvSpPr>
            <p:nvPr/>
          </p:nvSpPr>
          <p:spPr bwMode="auto">
            <a:xfrm>
              <a:off x="4150" y="3022"/>
              <a:ext cx="726" cy="318"/>
            </a:xfrm>
            <a:prstGeom prst="rect">
              <a:avLst/>
            </a:prstGeom>
            <a:noFill/>
            <a:ln w="9525">
              <a:noFill/>
              <a:miter lim="800000"/>
              <a:headEnd/>
              <a:tailEnd/>
            </a:ln>
          </p:spPr>
          <p:txBody>
            <a:bodyPr lIns="28800" tIns="32918" rIns="28800" bIns="32918"/>
            <a:lstStyle/>
            <a:p>
              <a:pPr algn="ctr"/>
              <a:r>
                <a:rPr lang="en-US" sz="1600" b="1">
                  <a:ea typeface="Times New Roman" pitchFamily="18" charset="0"/>
                  <a:cs typeface="Arial" charset="0"/>
                </a:rPr>
                <a:t>Services / </a:t>
              </a:r>
              <a:r>
                <a:rPr lang="en-US" b="1">
                  <a:solidFill>
                    <a:srgbClr val="000000"/>
                  </a:solidFill>
                  <a:ea typeface="Times New Roman" pitchFamily="18" charset="0"/>
                  <a:cs typeface="Arial" charset="0"/>
                </a:rPr>
                <a:t>$</a:t>
              </a:r>
              <a:endParaRPr lang="en-US" sz="1600" b="1">
                <a:ea typeface="Times New Roman" pitchFamily="18" charset="0"/>
                <a:cs typeface="Arial" charset="0"/>
              </a:endParaRPr>
            </a:p>
          </p:txBody>
        </p:sp>
        <p:sp>
          <p:nvSpPr>
            <p:cNvPr id="17477" name="Line 6"/>
            <p:cNvSpPr>
              <a:spLocks noChangeShapeType="1"/>
            </p:cNvSpPr>
            <p:nvPr/>
          </p:nvSpPr>
          <p:spPr bwMode="auto">
            <a:xfrm>
              <a:off x="703" y="1525"/>
              <a:ext cx="0" cy="317"/>
            </a:xfrm>
            <a:prstGeom prst="line">
              <a:avLst/>
            </a:prstGeom>
            <a:noFill/>
            <a:ln w="28575">
              <a:solidFill>
                <a:srgbClr val="000000"/>
              </a:solidFill>
              <a:round/>
              <a:headEnd/>
              <a:tailEnd type="triangle" w="med" len="med"/>
            </a:ln>
          </p:spPr>
          <p:txBody>
            <a:bodyPr/>
            <a:lstStyle/>
            <a:p>
              <a:endParaRPr lang="en-US"/>
            </a:p>
          </p:txBody>
        </p:sp>
        <p:sp>
          <p:nvSpPr>
            <p:cNvPr id="17478" name="Rectangle 39"/>
            <p:cNvSpPr>
              <a:spLocks noChangeArrowheads="1"/>
            </p:cNvSpPr>
            <p:nvPr/>
          </p:nvSpPr>
          <p:spPr bwMode="auto">
            <a:xfrm>
              <a:off x="1383" y="890"/>
              <a:ext cx="1452" cy="3039"/>
            </a:xfrm>
            <a:prstGeom prst="rect">
              <a:avLst/>
            </a:prstGeom>
            <a:solidFill>
              <a:srgbClr val="BFDBD0"/>
            </a:solidFill>
            <a:ln w="9525">
              <a:solidFill>
                <a:srgbClr val="000000"/>
              </a:solidFill>
              <a:miter lim="800000"/>
              <a:headEnd/>
              <a:tailEnd/>
            </a:ln>
          </p:spPr>
          <p:txBody>
            <a:bodyPr anchor="ctr"/>
            <a:lstStyle/>
            <a:p>
              <a:endParaRPr lang="en-GB">
                <a:latin typeface="Calibri" pitchFamily="34" charset="0"/>
              </a:endParaRPr>
            </a:p>
          </p:txBody>
        </p:sp>
        <p:sp>
          <p:nvSpPr>
            <p:cNvPr id="17479" name="Rectangle 34"/>
            <p:cNvSpPr>
              <a:spLocks noChangeArrowheads="1"/>
            </p:cNvSpPr>
            <p:nvPr/>
          </p:nvSpPr>
          <p:spPr bwMode="auto">
            <a:xfrm>
              <a:off x="1383" y="3929"/>
              <a:ext cx="1452" cy="391"/>
            </a:xfrm>
            <a:prstGeom prst="rect">
              <a:avLst/>
            </a:prstGeom>
            <a:solidFill>
              <a:srgbClr val="BFDBD0"/>
            </a:solidFill>
            <a:ln w="9525">
              <a:solidFill>
                <a:srgbClr val="000000"/>
              </a:solidFill>
              <a:miter lim="800000"/>
              <a:headEnd/>
              <a:tailEnd/>
            </a:ln>
          </p:spPr>
          <p:txBody>
            <a:bodyPr anchor="ctr"/>
            <a:lstStyle/>
            <a:p>
              <a:endParaRPr lang="en-GB">
                <a:latin typeface="Calibri" pitchFamily="34" charset="0"/>
              </a:endParaRPr>
            </a:p>
          </p:txBody>
        </p:sp>
        <p:sp>
          <p:nvSpPr>
            <p:cNvPr id="17480" name="Text Box 8"/>
            <p:cNvSpPr txBox="1">
              <a:spLocks noChangeArrowheads="1"/>
            </p:cNvSpPr>
            <p:nvPr/>
          </p:nvSpPr>
          <p:spPr bwMode="auto">
            <a:xfrm>
              <a:off x="3606" y="3957"/>
              <a:ext cx="1484" cy="363"/>
            </a:xfrm>
            <a:prstGeom prst="rect">
              <a:avLst/>
            </a:prstGeom>
            <a:noFill/>
            <a:ln w="9525">
              <a:noFill/>
              <a:miter lim="800000"/>
              <a:headEnd/>
              <a:tailEnd/>
            </a:ln>
          </p:spPr>
          <p:txBody>
            <a:bodyPr lIns="65837" tIns="32918" rIns="65837" bIns="32918"/>
            <a:lstStyle/>
            <a:p>
              <a:pPr algn="ctr"/>
              <a:endParaRPr lang="en-US" sz="800" b="1">
                <a:solidFill>
                  <a:srgbClr val="000000"/>
                </a:solidFill>
                <a:ea typeface="Times New Roman" pitchFamily="18" charset="0"/>
                <a:cs typeface="Arial" charset="0"/>
              </a:endParaRPr>
            </a:p>
            <a:p>
              <a:pPr algn="ctr"/>
              <a:r>
                <a:rPr lang="en-US" sz="1600" b="1">
                  <a:solidFill>
                    <a:srgbClr val="000000"/>
                  </a:solidFill>
                  <a:ea typeface="Times New Roman" pitchFamily="18" charset="0"/>
                  <a:cs typeface="Arial" charset="0"/>
                </a:rPr>
                <a:t>Demand side OBA</a:t>
              </a:r>
            </a:p>
          </p:txBody>
        </p:sp>
        <p:sp>
          <p:nvSpPr>
            <p:cNvPr id="17481" name="Text Box 32"/>
            <p:cNvSpPr txBox="1">
              <a:spLocks noChangeArrowheads="1"/>
            </p:cNvSpPr>
            <p:nvPr/>
          </p:nvSpPr>
          <p:spPr bwMode="auto">
            <a:xfrm>
              <a:off x="1474" y="2024"/>
              <a:ext cx="1269" cy="680"/>
            </a:xfrm>
            <a:prstGeom prst="rect">
              <a:avLst/>
            </a:prstGeom>
            <a:noFill/>
            <a:ln w="9525">
              <a:noFill/>
              <a:miter lim="800000"/>
              <a:headEnd/>
              <a:tailEnd/>
            </a:ln>
          </p:spPr>
          <p:txBody>
            <a:bodyPr lIns="65837" tIns="32918" rIns="65837" bIns="32918"/>
            <a:lstStyle/>
            <a:p>
              <a:pPr algn="ctr"/>
              <a:r>
                <a:rPr lang="en-US" sz="1600" b="1">
                  <a:solidFill>
                    <a:srgbClr val="000000"/>
                  </a:solidFill>
                </a:rPr>
                <a:t>Performance based contracting (quality, no. of clients, etc)</a:t>
              </a:r>
            </a:p>
          </p:txBody>
        </p:sp>
        <p:sp>
          <p:nvSpPr>
            <p:cNvPr id="17482" name="AutoShape 31"/>
            <p:cNvSpPr>
              <a:spLocks noChangeArrowheads="1"/>
            </p:cNvSpPr>
            <p:nvPr/>
          </p:nvSpPr>
          <p:spPr bwMode="auto">
            <a:xfrm>
              <a:off x="1474" y="3022"/>
              <a:ext cx="1225" cy="862"/>
            </a:xfrm>
            <a:prstGeom prst="diamond">
              <a:avLst/>
            </a:prstGeom>
            <a:solidFill>
              <a:srgbClr val="FFCC99"/>
            </a:solidFill>
            <a:ln w="9525">
              <a:solidFill>
                <a:srgbClr val="000000"/>
              </a:solidFill>
              <a:miter lim="800000"/>
              <a:headEnd/>
              <a:tailEnd/>
            </a:ln>
          </p:spPr>
          <p:txBody>
            <a:bodyPr lIns="65837" tIns="32918" rIns="65837" bIns="32918" anchor="ctr"/>
            <a:lstStyle/>
            <a:p>
              <a:pPr algn="ctr"/>
              <a:r>
                <a:rPr lang="en-US" sz="1600" b="1">
                  <a:solidFill>
                    <a:srgbClr val="000000"/>
                  </a:solidFill>
                  <a:latin typeface="Calibri" pitchFamily="34" charset="0"/>
                  <a:ea typeface="Times New Roman" pitchFamily="18" charset="0"/>
                  <a:cs typeface="Arial" charset="0"/>
                </a:rPr>
                <a:t>Health Facilities</a:t>
              </a:r>
              <a:endParaRPr lang="en-US" sz="1600" b="1">
                <a:latin typeface="Calibri" pitchFamily="34" charset="0"/>
                <a:ea typeface="Times New Roman" pitchFamily="18" charset="0"/>
                <a:cs typeface="Arial" charset="0"/>
              </a:endParaRPr>
            </a:p>
          </p:txBody>
        </p:sp>
        <p:sp>
          <p:nvSpPr>
            <p:cNvPr id="17483" name="Line 29"/>
            <p:cNvSpPr>
              <a:spLocks noChangeShapeType="1"/>
            </p:cNvSpPr>
            <p:nvPr/>
          </p:nvSpPr>
          <p:spPr bwMode="auto">
            <a:xfrm>
              <a:off x="2109" y="2659"/>
              <a:ext cx="0" cy="325"/>
            </a:xfrm>
            <a:prstGeom prst="line">
              <a:avLst/>
            </a:prstGeom>
            <a:noFill/>
            <a:ln w="28575">
              <a:solidFill>
                <a:srgbClr val="000000"/>
              </a:solidFill>
              <a:round/>
              <a:headEnd/>
              <a:tailEnd type="triangle" w="med" len="med"/>
            </a:ln>
          </p:spPr>
          <p:txBody>
            <a:bodyPr/>
            <a:lstStyle/>
            <a:p>
              <a:endParaRPr lang="en-US"/>
            </a:p>
          </p:txBody>
        </p:sp>
        <p:sp>
          <p:nvSpPr>
            <p:cNvPr id="17484" name="Text Box 24"/>
            <p:cNvSpPr txBox="1">
              <a:spLocks noChangeArrowheads="1"/>
            </p:cNvSpPr>
            <p:nvPr/>
          </p:nvSpPr>
          <p:spPr bwMode="auto">
            <a:xfrm>
              <a:off x="1701" y="1071"/>
              <a:ext cx="862" cy="378"/>
            </a:xfrm>
            <a:prstGeom prst="rect">
              <a:avLst/>
            </a:prstGeom>
            <a:solidFill>
              <a:srgbClr val="FFCC99"/>
            </a:solidFill>
            <a:ln w="9525">
              <a:solidFill>
                <a:srgbClr val="000000"/>
              </a:solidFill>
              <a:miter lim="800000"/>
              <a:headEnd/>
              <a:tailEnd/>
            </a:ln>
          </p:spPr>
          <p:txBody>
            <a:bodyPr lIns="65837" tIns="32918" rIns="65837" bIns="32918"/>
            <a:lstStyle/>
            <a:p>
              <a:pPr algn="ctr"/>
              <a:r>
                <a:rPr lang="en-US" sz="1600" b="1">
                  <a:solidFill>
                    <a:srgbClr val="000000"/>
                  </a:solidFill>
                  <a:ea typeface="Times New Roman" pitchFamily="18" charset="0"/>
                  <a:cs typeface="Arial" charset="0"/>
                </a:rPr>
                <a:t>Govt / donor funding</a:t>
              </a:r>
              <a:endParaRPr lang="en-US" sz="1600" b="1">
                <a:ea typeface="Times New Roman" pitchFamily="18" charset="0"/>
                <a:cs typeface="Arial" charset="0"/>
              </a:endParaRPr>
            </a:p>
          </p:txBody>
        </p:sp>
        <p:sp>
          <p:nvSpPr>
            <p:cNvPr id="17485" name="Text Box 5"/>
            <p:cNvSpPr txBox="1">
              <a:spLocks noChangeArrowheads="1"/>
            </p:cNvSpPr>
            <p:nvPr/>
          </p:nvSpPr>
          <p:spPr bwMode="auto">
            <a:xfrm>
              <a:off x="1973" y="1842"/>
              <a:ext cx="309" cy="244"/>
            </a:xfrm>
            <a:prstGeom prst="rect">
              <a:avLst/>
            </a:prstGeom>
            <a:noFill/>
            <a:ln w="9525">
              <a:noFill/>
              <a:miter lim="800000"/>
              <a:headEnd/>
              <a:tailEnd/>
            </a:ln>
          </p:spPr>
          <p:txBody>
            <a:bodyPr lIns="65837" tIns="32918" rIns="65837" bIns="32918"/>
            <a:lstStyle/>
            <a:p>
              <a:r>
                <a:rPr lang="en-US" sz="2000" b="1">
                  <a:solidFill>
                    <a:srgbClr val="000000"/>
                  </a:solidFill>
                  <a:ea typeface="Times New Roman" pitchFamily="18" charset="0"/>
                  <a:cs typeface="Arial" charset="0"/>
                </a:rPr>
                <a:t> $</a:t>
              </a:r>
              <a:endParaRPr lang="en-US" sz="2000" b="1">
                <a:ea typeface="Times New Roman" pitchFamily="18" charset="0"/>
                <a:cs typeface="Arial" charset="0"/>
              </a:endParaRPr>
            </a:p>
          </p:txBody>
        </p:sp>
        <p:sp>
          <p:nvSpPr>
            <p:cNvPr id="17486" name="Line 6"/>
            <p:cNvSpPr>
              <a:spLocks noChangeShapeType="1"/>
            </p:cNvSpPr>
            <p:nvPr/>
          </p:nvSpPr>
          <p:spPr bwMode="auto">
            <a:xfrm>
              <a:off x="2109" y="1525"/>
              <a:ext cx="0" cy="317"/>
            </a:xfrm>
            <a:prstGeom prst="line">
              <a:avLst/>
            </a:prstGeom>
            <a:noFill/>
            <a:ln w="28575">
              <a:solidFill>
                <a:srgbClr val="000000"/>
              </a:solidFill>
              <a:round/>
              <a:headEnd/>
              <a:tailEnd type="triangle" w="med" len="med"/>
            </a:ln>
          </p:spPr>
          <p:txBody>
            <a:bodyPr/>
            <a:lstStyle/>
            <a:p>
              <a:endParaRPr lang="en-US"/>
            </a:p>
          </p:txBody>
        </p:sp>
        <p:sp>
          <p:nvSpPr>
            <p:cNvPr id="17487" name="AutoShape 31"/>
            <p:cNvSpPr>
              <a:spLocks noChangeArrowheads="1"/>
            </p:cNvSpPr>
            <p:nvPr/>
          </p:nvSpPr>
          <p:spPr bwMode="auto">
            <a:xfrm>
              <a:off x="2880" y="3022"/>
              <a:ext cx="1225" cy="862"/>
            </a:xfrm>
            <a:prstGeom prst="diamond">
              <a:avLst/>
            </a:prstGeom>
            <a:solidFill>
              <a:srgbClr val="FFCC99"/>
            </a:solidFill>
            <a:ln w="9525">
              <a:solidFill>
                <a:srgbClr val="000000"/>
              </a:solidFill>
              <a:miter lim="800000"/>
              <a:headEnd/>
              <a:tailEnd/>
            </a:ln>
          </p:spPr>
          <p:txBody>
            <a:bodyPr lIns="65837" tIns="32918" rIns="65837" bIns="32918" anchor="ctr"/>
            <a:lstStyle/>
            <a:p>
              <a:pPr algn="ctr"/>
              <a:r>
                <a:rPr lang="en-US" sz="1600" b="1">
                  <a:solidFill>
                    <a:srgbClr val="000000"/>
                  </a:solidFill>
                  <a:latin typeface="Calibri" pitchFamily="34" charset="0"/>
                  <a:ea typeface="Times New Roman" pitchFamily="18" charset="0"/>
                  <a:cs typeface="Arial" charset="0"/>
                </a:rPr>
                <a:t>Health Facilities</a:t>
              </a:r>
              <a:endParaRPr lang="en-US" sz="1600" b="1">
                <a:latin typeface="Calibri" pitchFamily="34" charset="0"/>
                <a:ea typeface="Times New Roman" pitchFamily="18" charset="0"/>
                <a:cs typeface="Arial" charset="0"/>
              </a:endParaRPr>
            </a:p>
          </p:txBody>
        </p:sp>
        <p:cxnSp>
          <p:nvCxnSpPr>
            <p:cNvPr id="17488" name="AutoShape 238"/>
            <p:cNvCxnSpPr>
              <a:cxnSpLocks noChangeShapeType="1"/>
              <a:stCxn id="17490" idx="2"/>
              <a:endCxn id="17489" idx="0"/>
            </p:cNvCxnSpPr>
            <p:nvPr/>
          </p:nvCxnSpPr>
          <p:spPr bwMode="auto">
            <a:xfrm flipH="1">
              <a:off x="3492" y="1449"/>
              <a:ext cx="772" cy="303"/>
            </a:xfrm>
            <a:prstGeom prst="straightConnector1">
              <a:avLst/>
            </a:prstGeom>
            <a:noFill/>
            <a:ln w="28575">
              <a:solidFill>
                <a:schemeClr val="tx1"/>
              </a:solidFill>
              <a:round/>
              <a:headEnd/>
              <a:tailEnd type="triangle" w="med" len="med"/>
            </a:ln>
          </p:spPr>
        </p:cxnSp>
        <p:sp>
          <p:nvSpPr>
            <p:cNvPr id="17489" name="Text Box 3"/>
            <p:cNvSpPr txBox="1">
              <a:spLocks noChangeArrowheads="1"/>
            </p:cNvSpPr>
            <p:nvPr/>
          </p:nvSpPr>
          <p:spPr bwMode="auto">
            <a:xfrm>
              <a:off x="3016" y="1752"/>
              <a:ext cx="952" cy="635"/>
            </a:xfrm>
            <a:prstGeom prst="rect">
              <a:avLst/>
            </a:prstGeom>
            <a:solidFill>
              <a:srgbClr val="FFCC99"/>
            </a:solidFill>
            <a:ln w="9525">
              <a:solidFill>
                <a:srgbClr val="000000"/>
              </a:solidFill>
              <a:miter lim="800000"/>
              <a:headEnd/>
              <a:tailEnd/>
            </a:ln>
          </p:spPr>
          <p:txBody>
            <a:bodyPr lIns="65837" tIns="32918" rIns="65837" bIns="32918"/>
            <a:lstStyle/>
            <a:p>
              <a:pPr algn="ctr"/>
              <a:r>
                <a:rPr lang="en-US" sz="1600" b="1">
                  <a:solidFill>
                    <a:srgbClr val="000000"/>
                  </a:solidFill>
                  <a:ea typeface="Times New Roman" pitchFamily="18" charset="0"/>
                  <a:cs typeface="Arial" charset="0"/>
                </a:rPr>
                <a:t>Management Agency </a:t>
              </a:r>
              <a:endParaRPr lang="en-US" sz="1600" b="1">
                <a:ea typeface="Times New Roman" pitchFamily="18" charset="0"/>
                <a:cs typeface="Arial" charset="0"/>
              </a:endParaRPr>
            </a:p>
            <a:p>
              <a:pPr algn="ctr" eaLnBrk="0" hangingPunct="0"/>
              <a:r>
                <a:rPr lang="en-US" sz="1600" b="1">
                  <a:solidFill>
                    <a:srgbClr val="000000"/>
                  </a:solidFill>
                  <a:ea typeface="Times New Roman" pitchFamily="18" charset="0"/>
                  <a:cs typeface="Arial" charset="0"/>
                </a:rPr>
                <a:t>(Govt / Non-Govt</a:t>
              </a:r>
              <a:endParaRPr lang="en-US" sz="1600" b="1">
                <a:ea typeface="Times New Roman" pitchFamily="18" charset="0"/>
                <a:cs typeface="Arial" charset="0"/>
              </a:endParaRPr>
            </a:p>
          </p:txBody>
        </p:sp>
        <p:sp>
          <p:nvSpPr>
            <p:cNvPr id="17490" name="Text Box 24"/>
            <p:cNvSpPr txBox="1">
              <a:spLocks noChangeArrowheads="1"/>
            </p:cNvSpPr>
            <p:nvPr/>
          </p:nvSpPr>
          <p:spPr bwMode="auto">
            <a:xfrm>
              <a:off x="3424" y="1071"/>
              <a:ext cx="1679" cy="378"/>
            </a:xfrm>
            <a:prstGeom prst="rect">
              <a:avLst/>
            </a:prstGeom>
            <a:solidFill>
              <a:srgbClr val="FFCC99"/>
            </a:solidFill>
            <a:ln w="9525">
              <a:solidFill>
                <a:srgbClr val="000000"/>
              </a:solidFill>
              <a:miter lim="800000"/>
              <a:headEnd/>
              <a:tailEnd/>
            </a:ln>
          </p:spPr>
          <p:txBody>
            <a:bodyPr lIns="65837" tIns="32918" rIns="65837" bIns="32918"/>
            <a:lstStyle/>
            <a:p>
              <a:pPr algn="ctr"/>
              <a:endParaRPr lang="en-US" sz="800" b="1">
                <a:solidFill>
                  <a:srgbClr val="000000"/>
                </a:solidFill>
                <a:ea typeface="Times New Roman" pitchFamily="18" charset="0"/>
                <a:cs typeface="Arial" charset="0"/>
              </a:endParaRPr>
            </a:p>
            <a:p>
              <a:pPr algn="ctr"/>
              <a:r>
                <a:rPr lang="en-US" sz="1600" b="1">
                  <a:solidFill>
                    <a:srgbClr val="000000"/>
                  </a:solidFill>
                  <a:ea typeface="Times New Roman" pitchFamily="18" charset="0"/>
                  <a:cs typeface="Arial" charset="0"/>
                </a:rPr>
                <a:t>Govt / donor funding</a:t>
              </a:r>
              <a:endParaRPr lang="en-US" sz="1600" b="1">
                <a:ea typeface="Times New Roman" pitchFamily="18" charset="0"/>
                <a:cs typeface="Arial" charset="0"/>
              </a:endParaRPr>
            </a:p>
          </p:txBody>
        </p:sp>
        <p:sp>
          <p:nvSpPr>
            <p:cNvPr id="17491" name="Line 16"/>
            <p:cNvSpPr>
              <a:spLocks noChangeShapeType="1"/>
            </p:cNvSpPr>
            <p:nvPr/>
          </p:nvSpPr>
          <p:spPr bwMode="auto">
            <a:xfrm flipH="1" flipV="1">
              <a:off x="3969" y="2069"/>
              <a:ext cx="907" cy="0"/>
            </a:xfrm>
            <a:prstGeom prst="line">
              <a:avLst/>
            </a:prstGeom>
            <a:noFill/>
            <a:ln w="28575">
              <a:solidFill>
                <a:srgbClr val="000000"/>
              </a:solidFill>
              <a:round/>
              <a:headEnd type="triangle" w="med" len="med"/>
              <a:tailEnd/>
            </a:ln>
          </p:spPr>
          <p:txBody>
            <a:bodyPr/>
            <a:lstStyle/>
            <a:p>
              <a:endParaRPr lang="en-US"/>
            </a:p>
          </p:txBody>
        </p:sp>
        <p:sp>
          <p:nvSpPr>
            <p:cNvPr id="17492" name="Text Box 8"/>
            <p:cNvSpPr txBox="1">
              <a:spLocks noChangeArrowheads="1"/>
            </p:cNvSpPr>
            <p:nvPr/>
          </p:nvSpPr>
          <p:spPr bwMode="auto">
            <a:xfrm>
              <a:off x="1519" y="3884"/>
              <a:ext cx="1167" cy="436"/>
            </a:xfrm>
            <a:prstGeom prst="rect">
              <a:avLst/>
            </a:prstGeom>
            <a:noFill/>
            <a:ln w="9525">
              <a:noFill/>
              <a:miter lim="800000"/>
              <a:headEnd/>
              <a:tailEnd/>
            </a:ln>
          </p:spPr>
          <p:txBody>
            <a:bodyPr lIns="65837" tIns="32918" rIns="65837" bIns="32918"/>
            <a:lstStyle/>
            <a:p>
              <a:pPr algn="ctr"/>
              <a:endParaRPr lang="en-US" sz="800" b="1">
                <a:solidFill>
                  <a:srgbClr val="000000"/>
                </a:solidFill>
                <a:ea typeface="Times New Roman" pitchFamily="18" charset="0"/>
                <a:cs typeface="Arial" charset="0"/>
              </a:endParaRPr>
            </a:p>
            <a:p>
              <a:pPr algn="ctr"/>
              <a:r>
                <a:rPr lang="en-US" sz="1600" b="1">
                  <a:solidFill>
                    <a:srgbClr val="000000"/>
                  </a:solidFill>
                  <a:ea typeface="Times New Roman" pitchFamily="18" charset="0"/>
                  <a:cs typeface="Arial" charset="0"/>
                </a:rPr>
                <a:t>Supply side </a:t>
              </a:r>
            </a:p>
            <a:p>
              <a:pPr algn="ctr"/>
              <a:r>
                <a:rPr lang="en-US" sz="1600" b="1">
                  <a:solidFill>
                    <a:srgbClr val="000000"/>
                  </a:solidFill>
                  <a:ea typeface="Times New Roman" pitchFamily="18" charset="0"/>
                  <a:cs typeface="Arial" charset="0"/>
                </a:rPr>
                <a:t>OBA</a:t>
              </a:r>
            </a:p>
          </p:txBody>
        </p:sp>
        <p:sp>
          <p:nvSpPr>
            <p:cNvPr id="17493" name="AutoShape 42"/>
            <p:cNvSpPr>
              <a:spLocks noChangeAspect="1" noChangeArrowheads="1" noTextEdit="1"/>
            </p:cNvSpPr>
            <p:nvPr/>
          </p:nvSpPr>
          <p:spPr bwMode="auto">
            <a:xfrm>
              <a:off x="13" y="0"/>
              <a:ext cx="5771" cy="4165"/>
            </a:xfrm>
            <a:prstGeom prst="rect">
              <a:avLst/>
            </a:prstGeom>
            <a:noFill/>
            <a:ln w="9525">
              <a:noFill/>
              <a:miter lim="800000"/>
              <a:headEnd/>
              <a:tailEnd/>
            </a:ln>
          </p:spPr>
          <p:txBody>
            <a:bodyPr/>
            <a:lstStyle/>
            <a:p>
              <a:endParaRPr lang="en-US"/>
            </a:p>
          </p:txBody>
        </p:sp>
        <p:sp>
          <p:nvSpPr>
            <p:cNvPr id="17494" name="Rectangle 39"/>
            <p:cNvSpPr>
              <a:spLocks noChangeArrowheads="1"/>
            </p:cNvSpPr>
            <p:nvPr/>
          </p:nvSpPr>
          <p:spPr bwMode="auto">
            <a:xfrm>
              <a:off x="0" y="890"/>
              <a:ext cx="1383" cy="3084"/>
            </a:xfrm>
            <a:prstGeom prst="rect">
              <a:avLst/>
            </a:prstGeom>
            <a:solidFill>
              <a:srgbClr val="CCE8EA"/>
            </a:solidFill>
            <a:ln w="9525">
              <a:solidFill>
                <a:srgbClr val="000000"/>
              </a:solidFill>
              <a:miter lim="800000"/>
              <a:headEnd/>
              <a:tailEnd/>
            </a:ln>
          </p:spPr>
          <p:txBody>
            <a:bodyPr anchor="ctr"/>
            <a:lstStyle/>
            <a:p>
              <a:endParaRPr lang="en-GB">
                <a:latin typeface="Calibri" pitchFamily="34" charset="0"/>
              </a:endParaRPr>
            </a:p>
          </p:txBody>
        </p:sp>
        <p:sp>
          <p:nvSpPr>
            <p:cNvPr id="17495" name="Rectangle 38"/>
            <p:cNvSpPr>
              <a:spLocks noChangeArrowheads="1"/>
            </p:cNvSpPr>
            <p:nvPr/>
          </p:nvSpPr>
          <p:spPr bwMode="auto">
            <a:xfrm>
              <a:off x="0" y="3929"/>
              <a:ext cx="1383" cy="391"/>
            </a:xfrm>
            <a:prstGeom prst="rect">
              <a:avLst/>
            </a:prstGeom>
            <a:solidFill>
              <a:srgbClr val="CCE8EA"/>
            </a:solidFill>
            <a:ln w="9525">
              <a:solidFill>
                <a:srgbClr val="000000"/>
              </a:solidFill>
              <a:miter lim="800000"/>
              <a:headEnd/>
              <a:tailEnd/>
            </a:ln>
          </p:spPr>
          <p:txBody>
            <a:bodyPr anchor="ctr"/>
            <a:lstStyle/>
            <a:p>
              <a:endParaRPr lang="en-GB">
                <a:latin typeface="Calibri" pitchFamily="34" charset="0"/>
              </a:endParaRPr>
            </a:p>
          </p:txBody>
        </p:sp>
        <p:sp>
          <p:nvSpPr>
            <p:cNvPr id="17496" name="Text Box 37"/>
            <p:cNvSpPr txBox="1">
              <a:spLocks noChangeArrowheads="1"/>
            </p:cNvSpPr>
            <p:nvPr/>
          </p:nvSpPr>
          <p:spPr bwMode="auto">
            <a:xfrm>
              <a:off x="0" y="3884"/>
              <a:ext cx="1383" cy="436"/>
            </a:xfrm>
            <a:prstGeom prst="rect">
              <a:avLst/>
            </a:prstGeom>
            <a:noFill/>
            <a:ln w="9525">
              <a:noFill/>
              <a:miter lim="800000"/>
              <a:headEnd/>
              <a:tailEnd/>
            </a:ln>
          </p:spPr>
          <p:txBody>
            <a:bodyPr lIns="65837" tIns="32918" rIns="65837" bIns="32918"/>
            <a:lstStyle/>
            <a:p>
              <a:pPr algn="ctr"/>
              <a:endParaRPr lang="en-US" sz="800" b="1">
                <a:solidFill>
                  <a:srgbClr val="000000"/>
                </a:solidFill>
                <a:ea typeface="Times New Roman" pitchFamily="18" charset="0"/>
                <a:cs typeface="Arial" charset="0"/>
              </a:endParaRPr>
            </a:p>
            <a:p>
              <a:pPr algn="ctr"/>
              <a:r>
                <a:rPr lang="en-US" sz="1600" b="1">
                  <a:solidFill>
                    <a:srgbClr val="000000"/>
                  </a:solidFill>
                  <a:ea typeface="Times New Roman" pitchFamily="18" charset="0"/>
                  <a:cs typeface="Arial" charset="0"/>
                </a:rPr>
                <a:t>Input-based Approach</a:t>
              </a:r>
              <a:endParaRPr lang="en-US" sz="1600" b="1">
                <a:ea typeface="Times New Roman" pitchFamily="18" charset="0"/>
                <a:cs typeface="Arial" charset="0"/>
              </a:endParaRPr>
            </a:p>
          </p:txBody>
        </p:sp>
        <p:sp>
          <p:nvSpPr>
            <p:cNvPr id="17497" name="Text Box 36"/>
            <p:cNvSpPr txBox="1">
              <a:spLocks noChangeArrowheads="1"/>
            </p:cNvSpPr>
            <p:nvPr/>
          </p:nvSpPr>
          <p:spPr bwMode="auto">
            <a:xfrm>
              <a:off x="3671" y="3800"/>
              <a:ext cx="876" cy="243"/>
            </a:xfrm>
            <a:prstGeom prst="rect">
              <a:avLst/>
            </a:prstGeom>
            <a:noFill/>
            <a:ln w="9525">
              <a:noFill/>
              <a:miter lim="800000"/>
              <a:headEnd/>
              <a:tailEnd/>
            </a:ln>
          </p:spPr>
          <p:txBody>
            <a:bodyPr lIns="65837" tIns="32918" rIns="65837" bIns="32918"/>
            <a:lstStyle/>
            <a:p>
              <a:r>
                <a:rPr lang="en-US" sz="800">
                  <a:solidFill>
                    <a:srgbClr val="000000"/>
                  </a:solidFill>
                  <a:ea typeface="Times New Roman" pitchFamily="18" charset="0"/>
                  <a:cs typeface="Arial" charset="0"/>
                </a:rPr>
                <a:t>Output-based</a:t>
              </a:r>
              <a:endParaRPr lang="en-US">
                <a:ea typeface="Times New Roman" pitchFamily="18" charset="0"/>
                <a:cs typeface="Arial" charset="0"/>
              </a:endParaRPr>
            </a:p>
          </p:txBody>
        </p:sp>
        <p:sp>
          <p:nvSpPr>
            <p:cNvPr id="17498" name="Rectangle 35"/>
            <p:cNvSpPr>
              <a:spLocks noChangeArrowheads="1"/>
            </p:cNvSpPr>
            <p:nvPr/>
          </p:nvSpPr>
          <p:spPr bwMode="auto">
            <a:xfrm>
              <a:off x="2835" y="890"/>
              <a:ext cx="2925" cy="3430"/>
            </a:xfrm>
            <a:prstGeom prst="rect">
              <a:avLst/>
            </a:prstGeom>
            <a:solidFill>
              <a:srgbClr val="B7D0EF"/>
            </a:solidFill>
            <a:ln w="9525">
              <a:solidFill>
                <a:srgbClr val="000000"/>
              </a:solidFill>
              <a:miter lim="800000"/>
              <a:headEnd/>
              <a:tailEnd/>
            </a:ln>
          </p:spPr>
          <p:txBody>
            <a:bodyPr anchor="ctr"/>
            <a:lstStyle/>
            <a:p>
              <a:endParaRPr lang="en-GB">
                <a:latin typeface="Calibri" pitchFamily="34" charset="0"/>
              </a:endParaRPr>
            </a:p>
          </p:txBody>
        </p:sp>
        <p:sp>
          <p:nvSpPr>
            <p:cNvPr id="17499" name="Rectangle 34"/>
            <p:cNvSpPr>
              <a:spLocks noChangeArrowheads="1"/>
            </p:cNvSpPr>
            <p:nvPr/>
          </p:nvSpPr>
          <p:spPr bwMode="auto">
            <a:xfrm>
              <a:off x="2835" y="3929"/>
              <a:ext cx="2925" cy="391"/>
            </a:xfrm>
            <a:prstGeom prst="rect">
              <a:avLst/>
            </a:prstGeom>
            <a:solidFill>
              <a:srgbClr val="B7D0EF"/>
            </a:solidFill>
            <a:ln w="9525">
              <a:solidFill>
                <a:srgbClr val="000000"/>
              </a:solidFill>
              <a:miter lim="800000"/>
              <a:headEnd/>
              <a:tailEnd/>
            </a:ln>
          </p:spPr>
          <p:txBody>
            <a:bodyPr anchor="ctr"/>
            <a:lstStyle/>
            <a:p>
              <a:endParaRPr lang="en-GB">
                <a:latin typeface="Calibri" pitchFamily="34" charset="0"/>
              </a:endParaRPr>
            </a:p>
          </p:txBody>
        </p:sp>
        <p:sp>
          <p:nvSpPr>
            <p:cNvPr id="17500" name="Text Box 32"/>
            <p:cNvSpPr txBox="1">
              <a:spLocks noChangeArrowheads="1"/>
            </p:cNvSpPr>
            <p:nvPr/>
          </p:nvSpPr>
          <p:spPr bwMode="auto">
            <a:xfrm>
              <a:off x="249" y="2024"/>
              <a:ext cx="998" cy="680"/>
            </a:xfrm>
            <a:prstGeom prst="rect">
              <a:avLst/>
            </a:prstGeom>
            <a:noFill/>
            <a:ln w="9525">
              <a:noFill/>
              <a:miter lim="800000"/>
              <a:headEnd/>
              <a:tailEnd/>
            </a:ln>
          </p:spPr>
          <p:txBody>
            <a:bodyPr lIns="65837" tIns="32918" rIns="65837" bIns="32918"/>
            <a:lstStyle/>
            <a:p>
              <a:pPr algn="ctr"/>
              <a:r>
                <a:rPr lang="en-US" sz="1600" b="1">
                  <a:solidFill>
                    <a:srgbClr val="000000"/>
                  </a:solidFill>
                  <a:ea typeface="Times New Roman" pitchFamily="18" charset="0"/>
                  <a:cs typeface="Arial" charset="0"/>
                </a:rPr>
                <a:t>Inputs </a:t>
              </a:r>
            </a:p>
            <a:p>
              <a:pPr algn="ctr"/>
              <a:r>
                <a:rPr lang="en-US" sz="1600" b="1">
                  <a:solidFill>
                    <a:srgbClr val="000000"/>
                  </a:solidFill>
                  <a:ea typeface="Times New Roman" pitchFamily="18" charset="0"/>
                  <a:cs typeface="Arial" charset="0"/>
                </a:rPr>
                <a:t>(i.e. salaries, equipment, </a:t>
              </a:r>
            </a:p>
            <a:p>
              <a:pPr algn="ctr"/>
              <a:r>
                <a:rPr lang="en-US" sz="1600" b="1">
                  <a:solidFill>
                    <a:srgbClr val="000000"/>
                  </a:solidFill>
                  <a:ea typeface="Times New Roman" pitchFamily="18" charset="0"/>
                  <a:cs typeface="Arial" charset="0"/>
                </a:rPr>
                <a:t>materials)</a:t>
              </a:r>
              <a:endParaRPr lang="en-US" sz="1600" b="1">
                <a:ea typeface="Times New Roman" pitchFamily="18" charset="0"/>
                <a:cs typeface="Arial" charset="0"/>
              </a:endParaRPr>
            </a:p>
          </p:txBody>
        </p:sp>
        <p:sp>
          <p:nvSpPr>
            <p:cNvPr id="17501" name="AutoShape 31"/>
            <p:cNvSpPr>
              <a:spLocks noChangeArrowheads="1"/>
            </p:cNvSpPr>
            <p:nvPr/>
          </p:nvSpPr>
          <p:spPr bwMode="auto">
            <a:xfrm>
              <a:off x="68" y="3022"/>
              <a:ext cx="1247" cy="862"/>
            </a:xfrm>
            <a:prstGeom prst="diamond">
              <a:avLst/>
            </a:prstGeom>
            <a:solidFill>
              <a:srgbClr val="FFCC99"/>
            </a:solidFill>
            <a:ln w="9525">
              <a:solidFill>
                <a:srgbClr val="000000"/>
              </a:solidFill>
              <a:miter lim="800000"/>
              <a:headEnd/>
              <a:tailEnd/>
            </a:ln>
          </p:spPr>
          <p:txBody>
            <a:bodyPr lIns="65837" tIns="32918" rIns="65837" bIns="32918" anchor="ctr"/>
            <a:lstStyle/>
            <a:p>
              <a:pPr algn="ctr"/>
              <a:r>
                <a:rPr lang="en-US" sz="1600" b="1">
                  <a:solidFill>
                    <a:srgbClr val="000000"/>
                  </a:solidFill>
                  <a:latin typeface="Calibri" pitchFamily="34" charset="0"/>
                  <a:ea typeface="Times New Roman" pitchFamily="18" charset="0"/>
                  <a:cs typeface="Arial" charset="0"/>
                </a:rPr>
                <a:t>Health Facilities</a:t>
              </a:r>
              <a:endParaRPr lang="en-US" sz="1600" b="1">
                <a:latin typeface="Calibri" pitchFamily="34" charset="0"/>
                <a:ea typeface="Times New Roman" pitchFamily="18" charset="0"/>
                <a:cs typeface="Arial" charset="0"/>
              </a:endParaRPr>
            </a:p>
          </p:txBody>
        </p:sp>
        <p:sp>
          <p:nvSpPr>
            <p:cNvPr id="17502" name="Line 29"/>
            <p:cNvSpPr>
              <a:spLocks noChangeShapeType="1"/>
            </p:cNvSpPr>
            <p:nvPr/>
          </p:nvSpPr>
          <p:spPr bwMode="auto">
            <a:xfrm>
              <a:off x="703" y="2659"/>
              <a:ext cx="0" cy="325"/>
            </a:xfrm>
            <a:prstGeom prst="line">
              <a:avLst/>
            </a:prstGeom>
            <a:noFill/>
            <a:ln w="28575">
              <a:solidFill>
                <a:srgbClr val="000000"/>
              </a:solidFill>
              <a:round/>
              <a:headEnd/>
              <a:tailEnd type="triangle" w="med" len="med"/>
            </a:ln>
          </p:spPr>
          <p:txBody>
            <a:bodyPr/>
            <a:lstStyle/>
            <a:p>
              <a:endParaRPr lang="en-US"/>
            </a:p>
          </p:txBody>
        </p:sp>
        <p:sp>
          <p:nvSpPr>
            <p:cNvPr id="17503" name="Text Box 24"/>
            <p:cNvSpPr txBox="1">
              <a:spLocks noChangeArrowheads="1"/>
            </p:cNvSpPr>
            <p:nvPr/>
          </p:nvSpPr>
          <p:spPr bwMode="auto">
            <a:xfrm>
              <a:off x="295" y="1071"/>
              <a:ext cx="862" cy="378"/>
            </a:xfrm>
            <a:prstGeom prst="rect">
              <a:avLst/>
            </a:prstGeom>
            <a:solidFill>
              <a:srgbClr val="FFCC99"/>
            </a:solidFill>
            <a:ln w="9525">
              <a:solidFill>
                <a:srgbClr val="000000"/>
              </a:solidFill>
              <a:miter lim="800000"/>
              <a:headEnd/>
              <a:tailEnd/>
            </a:ln>
          </p:spPr>
          <p:txBody>
            <a:bodyPr lIns="65837" tIns="32918" rIns="65837" bIns="32918"/>
            <a:lstStyle/>
            <a:p>
              <a:pPr algn="ctr"/>
              <a:r>
                <a:rPr lang="en-US" sz="1600" b="1">
                  <a:solidFill>
                    <a:srgbClr val="000000"/>
                  </a:solidFill>
                  <a:ea typeface="Times New Roman" pitchFamily="18" charset="0"/>
                  <a:cs typeface="Arial" charset="0"/>
                </a:rPr>
                <a:t>Govt / donor funding</a:t>
              </a:r>
              <a:endParaRPr lang="en-US" sz="1600" b="1">
                <a:ea typeface="Times New Roman" pitchFamily="18" charset="0"/>
                <a:cs typeface="Arial" charset="0"/>
              </a:endParaRPr>
            </a:p>
          </p:txBody>
        </p:sp>
        <p:sp>
          <p:nvSpPr>
            <p:cNvPr id="17504" name="Oval 22"/>
            <p:cNvSpPr>
              <a:spLocks noChangeArrowheads="1"/>
            </p:cNvSpPr>
            <p:nvPr/>
          </p:nvSpPr>
          <p:spPr bwMode="auto">
            <a:xfrm>
              <a:off x="4921" y="3113"/>
              <a:ext cx="772" cy="627"/>
            </a:xfrm>
            <a:prstGeom prst="ellipse">
              <a:avLst/>
            </a:prstGeom>
            <a:solidFill>
              <a:srgbClr val="FFCC99"/>
            </a:solidFill>
            <a:ln w="9525">
              <a:solidFill>
                <a:srgbClr val="000000"/>
              </a:solidFill>
              <a:round/>
              <a:headEnd/>
              <a:tailEnd/>
            </a:ln>
          </p:spPr>
          <p:txBody>
            <a:bodyPr lIns="65837" tIns="32918" rIns="65837" bIns="32918" anchor="ctr"/>
            <a:lstStyle/>
            <a:p>
              <a:pPr algn="ctr"/>
              <a:r>
                <a:rPr lang="en-US" sz="1600" b="1">
                  <a:solidFill>
                    <a:srgbClr val="000000"/>
                  </a:solidFill>
                  <a:latin typeface="Calibri" pitchFamily="34" charset="0"/>
                  <a:ea typeface="Times New Roman" pitchFamily="18" charset="0"/>
                  <a:cs typeface="Arial" charset="0"/>
                </a:rPr>
                <a:t>Clients</a:t>
              </a:r>
              <a:endParaRPr lang="en-US" sz="1600" b="1">
                <a:latin typeface="Calibri" pitchFamily="34" charset="0"/>
                <a:ea typeface="Times New Roman" pitchFamily="18" charset="0"/>
                <a:cs typeface="Arial" charset="0"/>
              </a:endParaRPr>
            </a:p>
          </p:txBody>
        </p:sp>
        <p:sp>
          <p:nvSpPr>
            <p:cNvPr id="17505" name="Text Box 20"/>
            <p:cNvSpPr txBox="1">
              <a:spLocks noChangeArrowheads="1"/>
            </p:cNvSpPr>
            <p:nvPr/>
          </p:nvSpPr>
          <p:spPr bwMode="auto">
            <a:xfrm>
              <a:off x="3243" y="2568"/>
              <a:ext cx="975" cy="273"/>
            </a:xfrm>
            <a:prstGeom prst="rect">
              <a:avLst/>
            </a:prstGeom>
            <a:noFill/>
            <a:ln w="9525">
              <a:noFill/>
              <a:miter lim="800000"/>
              <a:headEnd/>
              <a:tailEnd/>
            </a:ln>
          </p:spPr>
          <p:txBody>
            <a:bodyPr lIns="65837" tIns="32918" rIns="65837" bIns="32918"/>
            <a:lstStyle/>
            <a:p>
              <a:pPr algn="ctr"/>
              <a:r>
                <a:rPr lang="en-US" sz="1600" b="1">
                  <a:solidFill>
                    <a:srgbClr val="000000"/>
                  </a:solidFill>
                  <a:ea typeface="Times New Roman" pitchFamily="18" charset="0"/>
                  <a:cs typeface="Arial" charset="0"/>
                </a:rPr>
                <a:t>Contract </a:t>
              </a:r>
            </a:p>
            <a:p>
              <a:pPr algn="ctr"/>
              <a:r>
                <a:rPr lang="en-US" sz="1600" b="1">
                  <a:solidFill>
                    <a:srgbClr val="000000"/>
                  </a:solidFill>
                  <a:ea typeface="Times New Roman" pitchFamily="18" charset="0"/>
                  <a:cs typeface="Arial" charset="0"/>
                </a:rPr>
                <a:t>($)</a:t>
              </a:r>
              <a:endParaRPr lang="en-US" sz="1600" b="1">
                <a:ea typeface="Times New Roman" pitchFamily="18" charset="0"/>
                <a:cs typeface="Arial" charset="0"/>
              </a:endParaRPr>
            </a:p>
          </p:txBody>
        </p:sp>
        <p:sp>
          <p:nvSpPr>
            <p:cNvPr id="17506" name="Line 19"/>
            <p:cNvSpPr>
              <a:spLocks noChangeShapeType="1"/>
            </p:cNvSpPr>
            <p:nvPr/>
          </p:nvSpPr>
          <p:spPr bwMode="auto">
            <a:xfrm>
              <a:off x="3742" y="2432"/>
              <a:ext cx="0" cy="182"/>
            </a:xfrm>
            <a:prstGeom prst="line">
              <a:avLst/>
            </a:prstGeom>
            <a:noFill/>
            <a:ln w="28575">
              <a:solidFill>
                <a:srgbClr val="000000"/>
              </a:solidFill>
              <a:round/>
              <a:headEnd/>
              <a:tailEnd/>
            </a:ln>
          </p:spPr>
          <p:txBody>
            <a:bodyPr/>
            <a:lstStyle/>
            <a:p>
              <a:endParaRPr lang="en-US"/>
            </a:p>
          </p:txBody>
        </p:sp>
        <p:sp>
          <p:nvSpPr>
            <p:cNvPr id="17507" name="Line 18"/>
            <p:cNvSpPr>
              <a:spLocks noChangeShapeType="1"/>
            </p:cNvSpPr>
            <p:nvPr/>
          </p:nvSpPr>
          <p:spPr bwMode="auto">
            <a:xfrm>
              <a:off x="3742" y="2931"/>
              <a:ext cx="0" cy="227"/>
            </a:xfrm>
            <a:prstGeom prst="line">
              <a:avLst/>
            </a:prstGeom>
            <a:noFill/>
            <a:ln w="28575">
              <a:solidFill>
                <a:srgbClr val="000000"/>
              </a:solidFill>
              <a:round/>
              <a:headEnd/>
              <a:tailEnd type="triangle" w="med" len="med"/>
            </a:ln>
          </p:spPr>
          <p:txBody>
            <a:bodyPr/>
            <a:lstStyle/>
            <a:p>
              <a:endParaRPr lang="en-US"/>
            </a:p>
          </p:txBody>
        </p:sp>
        <p:sp>
          <p:nvSpPr>
            <p:cNvPr id="17508" name="Text Box 17"/>
            <p:cNvSpPr txBox="1">
              <a:spLocks noChangeArrowheads="1"/>
            </p:cNvSpPr>
            <p:nvPr/>
          </p:nvSpPr>
          <p:spPr bwMode="auto">
            <a:xfrm>
              <a:off x="3016" y="2704"/>
              <a:ext cx="506" cy="244"/>
            </a:xfrm>
            <a:prstGeom prst="rect">
              <a:avLst/>
            </a:prstGeom>
            <a:noFill/>
            <a:ln w="9525">
              <a:noFill/>
              <a:miter lim="800000"/>
              <a:headEnd/>
              <a:tailEnd/>
            </a:ln>
          </p:spPr>
          <p:txBody>
            <a:bodyPr lIns="65837" tIns="32918" rIns="65837" bIns="32918"/>
            <a:lstStyle/>
            <a:p>
              <a:pPr algn="ctr"/>
              <a:r>
                <a:rPr lang="en-US" sz="1600" b="1">
                  <a:solidFill>
                    <a:srgbClr val="000000"/>
                  </a:solidFill>
                  <a:ea typeface="Times New Roman" pitchFamily="18" charset="0"/>
                  <a:cs typeface="Arial" charset="0"/>
                </a:rPr>
                <a:t>Claim</a:t>
              </a:r>
              <a:endParaRPr lang="en-US" sz="1600" b="1">
                <a:ea typeface="Times New Roman" pitchFamily="18" charset="0"/>
                <a:cs typeface="Arial" charset="0"/>
              </a:endParaRPr>
            </a:p>
          </p:txBody>
        </p:sp>
        <p:sp>
          <p:nvSpPr>
            <p:cNvPr id="17509" name="Line 16"/>
            <p:cNvSpPr>
              <a:spLocks noChangeShapeType="1"/>
            </p:cNvSpPr>
            <p:nvPr/>
          </p:nvSpPr>
          <p:spPr bwMode="auto">
            <a:xfrm flipV="1">
              <a:off x="3243" y="2886"/>
              <a:ext cx="0" cy="250"/>
            </a:xfrm>
            <a:prstGeom prst="line">
              <a:avLst/>
            </a:prstGeom>
            <a:noFill/>
            <a:ln w="28575">
              <a:solidFill>
                <a:srgbClr val="000000"/>
              </a:solidFill>
              <a:round/>
              <a:headEnd/>
              <a:tailEnd/>
            </a:ln>
          </p:spPr>
          <p:txBody>
            <a:bodyPr/>
            <a:lstStyle/>
            <a:p>
              <a:endParaRPr lang="en-US"/>
            </a:p>
          </p:txBody>
        </p:sp>
        <p:sp>
          <p:nvSpPr>
            <p:cNvPr id="17510" name="Line 15"/>
            <p:cNvSpPr>
              <a:spLocks noChangeShapeType="1"/>
            </p:cNvSpPr>
            <p:nvPr/>
          </p:nvSpPr>
          <p:spPr bwMode="auto">
            <a:xfrm flipV="1">
              <a:off x="3243" y="2432"/>
              <a:ext cx="0" cy="318"/>
            </a:xfrm>
            <a:prstGeom prst="line">
              <a:avLst/>
            </a:prstGeom>
            <a:noFill/>
            <a:ln w="28575">
              <a:solidFill>
                <a:srgbClr val="000000"/>
              </a:solidFill>
              <a:round/>
              <a:headEnd/>
              <a:tailEnd type="triangle" w="med" len="med"/>
            </a:ln>
          </p:spPr>
          <p:txBody>
            <a:bodyPr/>
            <a:lstStyle/>
            <a:p>
              <a:endParaRPr lang="en-US"/>
            </a:p>
          </p:txBody>
        </p:sp>
        <p:sp>
          <p:nvSpPr>
            <p:cNvPr id="17511" name="Line 14"/>
            <p:cNvSpPr>
              <a:spLocks noChangeShapeType="1"/>
            </p:cNvSpPr>
            <p:nvPr/>
          </p:nvSpPr>
          <p:spPr bwMode="auto">
            <a:xfrm>
              <a:off x="4150" y="3385"/>
              <a:ext cx="726" cy="0"/>
            </a:xfrm>
            <a:prstGeom prst="line">
              <a:avLst/>
            </a:prstGeom>
            <a:noFill/>
            <a:ln w="28575">
              <a:solidFill>
                <a:srgbClr val="000000"/>
              </a:solidFill>
              <a:round/>
              <a:headEnd/>
              <a:tailEnd type="triangle" w="med" len="med"/>
            </a:ln>
          </p:spPr>
          <p:txBody>
            <a:bodyPr/>
            <a:lstStyle/>
            <a:p>
              <a:endParaRPr lang="en-US"/>
            </a:p>
          </p:txBody>
        </p:sp>
        <p:sp>
          <p:nvSpPr>
            <p:cNvPr id="17512" name="Line 13"/>
            <p:cNvSpPr>
              <a:spLocks noChangeShapeType="1"/>
            </p:cNvSpPr>
            <p:nvPr/>
          </p:nvSpPr>
          <p:spPr bwMode="auto">
            <a:xfrm flipH="1">
              <a:off x="4150" y="3521"/>
              <a:ext cx="714" cy="0"/>
            </a:xfrm>
            <a:prstGeom prst="line">
              <a:avLst/>
            </a:prstGeom>
            <a:noFill/>
            <a:ln w="28575">
              <a:solidFill>
                <a:srgbClr val="000000"/>
              </a:solidFill>
              <a:round/>
              <a:headEnd/>
              <a:tailEnd type="triangle" w="med" len="med"/>
            </a:ln>
          </p:spPr>
          <p:txBody>
            <a:bodyPr/>
            <a:lstStyle/>
            <a:p>
              <a:endParaRPr lang="en-US"/>
            </a:p>
          </p:txBody>
        </p:sp>
        <p:sp>
          <p:nvSpPr>
            <p:cNvPr id="17513" name="Text Box 12"/>
            <p:cNvSpPr txBox="1">
              <a:spLocks noChangeArrowheads="1"/>
            </p:cNvSpPr>
            <p:nvPr/>
          </p:nvSpPr>
          <p:spPr bwMode="auto">
            <a:xfrm>
              <a:off x="3969" y="3566"/>
              <a:ext cx="1088" cy="318"/>
            </a:xfrm>
            <a:prstGeom prst="rect">
              <a:avLst/>
            </a:prstGeom>
            <a:noFill/>
            <a:ln w="9525">
              <a:noFill/>
              <a:miter lim="800000"/>
              <a:headEnd/>
              <a:tailEnd/>
            </a:ln>
          </p:spPr>
          <p:txBody>
            <a:bodyPr lIns="0" tIns="0" rIns="0" bIns="0"/>
            <a:lstStyle/>
            <a:p>
              <a:pPr algn="ctr"/>
              <a:r>
                <a:rPr lang="en-US" sz="1600" b="1">
                  <a:ea typeface="Times New Roman" pitchFamily="18" charset="0"/>
                  <a:cs typeface="Arial" charset="0"/>
                </a:rPr>
                <a:t> Entitlement </a:t>
              </a:r>
            </a:p>
            <a:p>
              <a:pPr algn="ctr"/>
              <a:r>
                <a:rPr lang="en-US" sz="1600" b="1">
                  <a:ea typeface="Times New Roman" pitchFamily="18" charset="0"/>
                  <a:cs typeface="Arial" charset="0"/>
                </a:rPr>
                <a:t>(card / voucher)</a:t>
              </a:r>
            </a:p>
          </p:txBody>
        </p:sp>
        <p:sp>
          <p:nvSpPr>
            <p:cNvPr id="17514" name="Text Box 11"/>
            <p:cNvSpPr txBox="1">
              <a:spLocks noChangeArrowheads="1"/>
            </p:cNvSpPr>
            <p:nvPr/>
          </p:nvSpPr>
          <p:spPr bwMode="auto">
            <a:xfrm>
              <a:off x="4830" y="1842"/>
              <a:ext cx="839" cy="499"/>
            </a:xfrm>
            <a:prstGeom prst="rect">
              <a:avLst/>
            </a:prstGeom>
            <a:noFill/>
            <a:ln w="9525">
              <a:noFill/>
              <a:miter lim="800000"/>
              <a:headEnd/>
              <a:tailEnd/>
            </a:ln>
          </p:spPr>
          <p:txBody>
            <a:bodyPr lIns="65837" tIns="32918" rIns="65837" bIns="32918"/>
            <a:lstStyle/>
            <a:p>
              <a:pPr algn="ctr"/>
              <a:r>
                <a:rPr lang="en-US" sz="1600" b="1">
                  <a:solidFill>
                    <a:srgbClr val="000000"/>
                  </a:solidFill>
                  <a:ea typeface="Times New Roman" pitchFamily="18" charset="0"/>
                  <a:cs typeface="Arial" charset="0"/>
                </a:rPr>
                <a:t>HEF cards</a:t>
              </a:r>
            </a:p>
            <a:p>
              <a:pPr algn="ctr"/>
              <a:r>
                <a:rPr lang="en-US" sz="1600" b="1">
                  <a:solidFill>
                    <a:srgbClr val="000000"/>
                  </a:solidFill>
                  <a:ea typeface="Times New Roman" pitchFamily="18" charset="0"/>
                  <a:cs typeface="Arial" charset="0"/>
                </a:rPr>
                <a:t>Insurance cards Vouchers</a:t>
              </a:r>
              <a:endParaRPr lang="en-US" sz="1600" b="1">
                <a:ea typeface="Times New Roman" pitchFamily="18" charset="0"/>
                <a:cs typeface="Arial" charset="0"/>
              </a:endParaRPr>
            </a:p>
          </p:txBody>
        </p:sp>
        <p:sp>
          <p:nvSpPr>
            <p:cNvPr id="17515" name="Line 10"/>
            <p:cNvSpPr>
              <a:spLocks noChangeShapeType="1"/>
            </p:cNvSpPr>
            <p:nvPr/>
          </p:nvSpPr>
          <p:spPr bwMode="auto">
            <a:xfrm>
              <a:off x="5284" y="2523"/>
              <a:ext cx="0" cy="544"/>
            </a:xfrm>
            <a:prstGeom prst="line">
              <a:avLst/>
            </a:prstGeom>
            <a:noFill/>
            <a:ln w="28575">
              <a:solidFill>
                <a:srgbClr val="000000"/>
              </a:solidFill>
              <a:round/>
              <a:headEnd/>
              <a:tailEnd type="triangle" w="med" len="med"/>
            </a:ln>
          </p:spPr>
          <p:txBody>
            <a:bodyPr/>
            <a:lstStyle/>
            <a:p>
              <a:endParaRPr lang="en-US"/>
            </a:p>
          </p:txBody>
        </p:sp>
        <p:sp>
          <p:nvSpPr>
            <p:cNvPr id="17516" name="Text Box 5"/>
            <p:cNvSpPr txBox="1">
              <a:spLocks noChangeArrowheads="1"/>
            </p:cNvSpPr>
            <p:nvPr/>
          </p:nvSpPr>
          <p:spPr bwMode="auto">
            <a:xfrm>
              <a:off x="567" y="1842"/>
              <a:ext cx="309" cy="244"/>
            </a:xfrm>
            <a:prstGeom prst="rect">
              <a:avLst/>
            </a:prstGeom>
            <a:noFill/>
            <a:ln w="9525">
              <a:noFill/>
              <a:miter lim="800000"/>
              <a:headEnd/>
              <a:tailEnd/>
            </a:ln>
          </p:spPr>
          <p:txBody>
            <a:bodyPr lIns="65837" tIns="32918" rIns="65837" bIns="32918"/>
            <a:lstStyle/>
            <a:p>
              <a:r>
                <a:rPr lang="en-US" sz="2000" b="1">
                  <a:solidFill>
                    <a:srgbClr val="000000"/>
                  </a:solidFill>
                  <a:ea typeface="Times New Roman" pitchFamily="18" charset="0"/>
                  <a:cs typeface="Arial" charset="0"/>
                </a:rPr>
                <a:t> $</a:t>
              </a:r>
              <a:endParaRPr lang="en-US" sz="2000" b="1">
                <a:ea typeface="Times New Roman" pitchFamily="18" charset="0"/>
                <a:cs typeface="Arial" charset="0"/>
              </a:endParaRPr>
            </a:p>
          </p:txBody>
        </p:sp>
        <p:sp>
          <p:nvSpPr>
            <p:cNvPr id="17517" name="Text Box 2"/>
            <p:cNvSpPr txBox="1">
              <a:spLocks noChangeArrowheads="1"/>
            </p:cNvSpPr>
            <p:nvPr/>
          </p:nvSpPr>
          <p:spPr bwMode="auto">
            <a:xfrm>
              <a:off x="4150" y="3022"/>
              <a:ext cx="726" cy="318"/>
            </a:xfrm>
            <a:prstGeom prst="rect">
              <a:avLst/>
            </a:prstGeom>
            <a:noFill/>
            <a:ln w="9525">
              <a:noFill/>
              <a:miter lim="800000"/>
              <a:headEnd/>
              <a:tailEnd/>
            </a:ln>
          </p:spPr>
          <p:txBody>
            <a:bodyPr lIns="28800" tIns="32918" rIns="28800" bIns="32918"/>
            <a:lstStyle/>
            <a:p>
              <a:pPr algn="ctr"/>
              <a:r>
                <a:rPr lang="en-US" sz="1600" b="1">
                  <a:ea typeface="Times New Roman" pitchFamily="18" charset="0"/>
                  <a:cs typeface="Arial" charset="0"/>
                </a:rPr>
                <a:t>Services / </a:t>
              </a:r>
              <a:r>
                <a:rPr lang="en-US" b="1">
                  <a:solidFill>
                    <a:srgbClr val="000000"/>
                  </a:solidFill>
                  <a:ea typeface="Times New Roman" pitchFamily="18" charset="0"/>
                  <a:cs typeface="Arial" charset="0"/>
                </a:rPr>
                <a:t>$</a:t>
              </a:r>
              <a:endParaRPr lang="en-US" sz="1600" b="1">
                <a:ea typeface="Times New Roman" pitchFamily="18" charset="0"/>
                <a:cs typeface="Arial" charset="0"/>
              </a:endParaRPr>
            </a:p>
          </p:txBody>
        </p:sp>
        <p:sp>
          <p:nvSpPr>
            <p:cNvPr id="17518" name="Line 6"/>
            <p:cNvSpPr>
              <a:spLocks noChangeShapeType="1"/>
            </p:cNvSpPr>
            <p:nvPr/>
          </p:nvSpPr>
          <p:spPr bwMode="auto">
            <a:xfrm>
              <a:off x="703" y="1525"/>
              <a:ext cx="0" cy="317"/>
            </a:xfrm>
            <a:prstGeom prst="line">
              <a:avLst/>
            </a:prstGeom>
            <a:noFill/>
            <a:ln w="28575">
              <a:solidFill>
                <a:srgbClr val="000000"/>
              </a:solidFill>
              <a:round/>
              <a:headEnd/>
              <a:tailEnd/>
            </a:ln>
          </p:spPr>
          <p:txBody>
            <a:bodyPr/>
            <a:lstStyle/>
            <a:p>
              <a:endParaRPr lang="en-US"/>
            </a:p>
          </p:txBody>
        </p:sp>
        <p:sp>
          <p:nvSpPr>
            <p:cNvPr id="17519" name="Rectangle 39"/>
            <p:cNvSpPr>
              <a:spLocks noChangeArrowheads="1"/>
            </p:cNvSpPr>
            <p:nvPr/>
          </p:nvSpPr>
          <p:spPr bwMode="auto">
            <a:xfrm>
              <a:off x="1383" y="890"/>
              <a:ext cx="1452" cy="3039"/>
            </a:xfrm>
            <a:prstGeom prst="rect">
              <a:avLst/>
            </a:prstGeom>
            <a:solidFill>
              <a:srgbClr val="BFDBD0"/>
            </a:solidFill>
            <a:ln w="9525">
              <a:solidFill>
                <a:srgbClr val="000000"/>
              </a:solidFill>
              <a:miter lim="800000"/>
              <a:headEnd/>
              <a:tailEnd/>
            </a:ln>
          </p:spPr>
          <p:txBody>
            <a:bodyPr anchor="ctr"/>
            <a:lstStyle/>
            <a:p>
              <a:endParaRPr lang="en-GB">
                <a:latin typeface="Calibri" pitchFamily="34" charset="0"/>
              </a:endParaRPr>
            </a:p>
          </p:txBody>
        </p:sp>
        <p:sp>
          <p:nvSpPr>
            <p:cNvPr id="17520" name="Rectangle 34"/>
            <p:cNvSpPr>
              <a:spLocks noChangeArrowheads="1"/>
            </p:cNvSpPr>
            <p:nvPr/>
          </p:nvSpPr>
          <p:spPr bwMode="auto">
            <a:xfrm>
              <a:off x="1383" y="3929"/>
              <a:ext cx="1452" cy="391"/>
            </a:xfrm>
            <a:prstGeom prst="rect">
              <a:avLst/>
            </a:prstGeom>
            <a:solidFill>
              <a:srgbClr val="BFDBD0"/>
            </a:solidFill>
            <a:ln w="9525">
              <a:solidFill>
                <a:srgbClr val="000000"/>
              </a:solidFill>
              <a:miter lim="800000"/>
              <a:headEnd/>
              <a:tailEnd/>
            </a:ln>
          </p:spPr>
          <p:txBody>
            <a:bodyPr anchor="ctr"/>
            <a:lstStyle/>
            <a:p>
              <a:endParaRPr lang="en-GB">
                <a:latin typeface="Calibri" pitchFamily="34" charset="0"/>
              </a:endParaRPr>
            </a:p>
          </p:txBody>
        </p:sp>
        <p:sp>
          <p:nvSpPr>
            <p:cNvPr id="17521" name="Text Box 8"/>
            <p:cNvSpPr txBox="1">
              <a:spLocks noChangeArrowheads="1"/>
            </p:cNvSpPr>
            <p:nvPr/>
          </p:nvSpPr>
          <p:spPr bwMode="auto">
            <a:xfrm>
              <a:off x="3606" y="3957"/>
              <a:ext cx="1484" cy="363"/>
            </a:xfrm>
            <a:prstGeom prst="rect">
              <a:avLst/>
            </a:prstGeom>
            <a:noFill/>
            <a:ln w="9525">
              <a:noFill/>
              <a:miter lim="800000"/>
              <a:headEnd/>
              <a:tailEnd/>
            </a:ln>
          </p:spPr>
          <p:txBody>
            <a:bodyPr lIns="65837" tIns="32918" rIns="65837" bIns="32918"/>
            <a:lstStyle/>
            <a:p>
              <a:pPr algn="ctr"/>
              <a:endParaRPr lang="en-US" sz="800" b="1">
                <a:solidFill>
                  <a:srgbClr val="000000"/>
                </a:solidFill>
                <a:ea typeface="Times New Roman" pitchFamily="18" charset="0"/>
                <a:cs typeface="Arial" charset="0"/>
              </a:endParaRPr>
            </a:p>
            <a:p>
              <a:pPr algn="ctr"/>
              <a:r>
                <a:rPr lang="en-US" sz="1600" b="1">
                  <a:solidFill>
                    <a:srgbClr val="000000"/>
                  </a:solidFill>
                  <a:ea typeface="Times New Roman" pitchFamily="18" charset="0"/>
                  <a:cs typeface="Arial" charset="0"/>
                </a:rPr>
                <a:t>Demand side OBA</a:t>
              </a:r>
            </a:p>
          </p:txBody>
        </p:sp>
        <p:sp>
          <p:nvSpPr>
            <p:cNvPr id="17522" name="Text Box 32"/>
            <p:cNvSpPr txBox="1">
              <a:spLocks noChangeArrowheads="1"/>
            </p:cNvSpPr>
            <p:nvPr/>
          </p:nvSpPr>
          <p:spPr bwMode="auto">
            <a:xfrm>
              <a:off x="1474" y="2024"/>
              <a:ext cx="1269" cy="680"/>
            </a:xfrm>
            <a:prstGeom prst="rect">
              <a:avLst/>
            </a:prstGeom>
            <a:noFill/>
            <a:ln w="9525">
              <a:noFill/>
              <a:miter lim="800000"/>
              <a:headEnd/>
              <a:tailEnd/>
            </a:ln>
          </p:spPr>
          <p:txBody>
            <a:bodyPr lIns="65837" tIns="32918" rIns="65837" bIns="32918"/>
            <a:lstStyle/>
            <a:p>
              <a:pPr algn="ctr"/>
              <a:r>
                <a:rPr lang="en-US" sz="1600" b="1">
                  <a:solidFill>
                    <a:srgbClr val="000000"/>
                  </a:solidFill>
                </a:rPr>
                <a:t>Performance based contracting (quality, no. of clients, etc)</a:t>
              </a:r>
            </a:p>
          </p:txBody>
        </p:sp>
        <p:sp>
          <p:nvSpPr>
            <p:cNvPr id="17523" name="AutoShape 31"/>
            <p:cNvSpPr>
              <a:spLocks noChangeArrowheads="1"/>
            </p:cNvSpPr>
            <p:nvPr/>
          </p:nvSpPr>
          <p:spPr bwMode="auto">
            <a:xfrm>
              <a:off x="1474" y="3022"/>
              <a:ext cx="1225" cy="862"/>
            </a:xfrm>
            <a:prstGeom prst="diamond">
              <a:avLst/>
            </a:prstGeom>
            <a:solidFill>
              <a:srgbClr val="FFCC99"/>
            </a:solidFill>
            <a:ln w="9525">
              <a:solidFill>
                <a:srgbClr val="000000"/>
              </a:solidFill>
              <a:miter lim="800000"/>
              <a:headEnd/>
              <a:tailEnd/>
            </a:ln>
          </p:spPr>
          <p:txBody>
            <a:bodyPr lIns="65837" tIns="32918" rIns="65837" bIns="32918" anchor="ctr"/>
            <a:lstStyle/>
            <a:p>
              <a:pPr algn="ctr"/>
              <a:r>
                <a:rPr lang="en-US" sz="1600" b="1">
                  <a:solidFill>
                    <a:srgbClr val="000000"/>
                  </a:solidFill>
                  <a:latin typeface="Calibri" pitchFamily="34" charset="0"/>
                  <a:ea typeface="Times New Roman" pitchFamily="18" charset="0"/>
                  <a:cs typeface="Arial" charset="0"/>
                </a:rPr>
                <a:t>Health Facilities</a:t>
              </a:r>
              <a:endParaRPr lang="en-US" sz="1600" b="1">
                <a:latin typeface="Calibri" pitchFamily="34" charset="0"/>
                <a:ea typeface="Times New Roman" pitchFamily="18" charset="0"/>
                <a:cs typeface="Arial" charset="0"/>
              </a:endParaRPr>
            </a:p>
          </p:txBody>
        </p:sp>
        <p:sp>
          <p:nvSpPr>
            <p:cNvPr id="17524" name="Line 29"/>
            <p:cNvSpPr>
              <a:spLocks noChangeShapeType="1"/>
            </p:cNvSpPr>
            <p:nvPr/>
          </p:nvSpPr>
          <p:spPr bwMode="auto">
            <a:xfrm>
              <a:off x="2109" y="2659"/>
              <a:ext cx="0" cy="325"/>
            </a:xfrm>
            <a:prstGeom prst="line">
              <a:avLst/>
            </a:prstGeom>
            <a:noFill/>
            <a:ln w="28575">
              <a:solidFill>
                <a:srgbClr val="000000"/>
              </a:solidFill>
              <a:round/>
              <a:headEnd/>
              <a:tailEnd type="triangle" w="med" len="med"/>
            </a:ln>
          </p:spPr>
          <p:txBody>
            <a:bodyPr/>
            <a:lstStyle/>
            <a:p>
              <a:endParaRPr lang="en-US"/>
            </a:p>
          </p:txBody>
        </p:sp>
        <p:sp>
          <p:nvSpPr>
            <p:cNvPr id="17525" name="Text Box 24"/>
            <p:cNvSpPr txBox="1">
              <a:spLocks noChangeArrowheads="1"/>
            </p:cNvSpPr>
            <p:nvPr/>
          </p:nvSpPr>
          <p:spPr bwMode="auto">
            <a:xfrm>
              <a:off x="1701" y="1071"/>
              <a:ext cx="862" cy="378"/>
            </a:xfrm>
            <a:prstGeom prst="rect">
              <a:avLst/>
            </a:prstGeom>
            <a:solidFill>
              <a:srgbClr val="FFCC99"/>
            </a:solidFill>
            <a:ln w="9525">
              <a:solidFill>
                <a:srgbClr val="000000"/>
              </a:solidFill>
              <a:miter lim="800000"/>
              <a:headEnd/>
              <a:tailEnd/>
            </a:ln>
          </p:spPr>
          <p:txBody>
            <a:bodyPr lIns="65837" tIns="32918" rIns="65837" bIns="32918"/>
            <a:lstStyle/>
            <a:p>
              <a:pPr algn="ctr"/>
              <a:r>
                <a:rPr lang="en-US" sz="1600" b="1">
                  <a:solidFill>
                    <a:srgbClr val="000000"/>
                  </a:solidFill>
                  <a:ea typeface="Times New Roman" pitchFamily="18" charset="0"/>
                  <a:cs typeface="Arial" charset="0"/>
                </a:rPr>
                <a:t>Govt / donor funding</a:t>
              </a:r>
              <a:endParaRPr lang="en-US" sz="1600" b="1">
                <a:ea typeface="Times New Roman" pitchFamily="18" charset="0"/>
                <a:cs typeface="Arial" charset="0"/>
              </a:endParaRPr>
            </a:p>
          </p:txBody>
        </p:sp>
        <p:sp>
          <p:nvSpPr>
            <p:cNvPr id="17526" name="Text Box 5"/>
            <p:cNvSpPr txBox="1">
              <a:spLocks noChangeArrowheads="1"/>
            </p:cNvSpPr>
            <p:nvPr/>
          </p:nvSpPr>
          <p:spPr bwMode="auto">
            <a:xfrm>
              <a:off x="1973" y="1842"/>
              <a:ext cx="309" cy="244"/>
            </a:xfrm>
            <a:prstGeom prst="rect">
              <a:avLst/>
            </a:prstGeom>
            <a:noFill/>
            <a:ln w="9525">
              <a:noFill/>
              <a:miter lim="800000"/>
              <a:headEnd/>
              <a:tailEnd/>
            </a:ln>
          </p:spPr>
          <p:txBody>
            <a:bodyPr lIns="65837" tIns="32918" rIns="65837" bIns="32918"/>
            <a:lstStyle/>
            <a:p>
              <a:r>
                <a:rPr lang="en-US" sz="2000" b="1">
                  <a:solidFill>
                    <a:srgbClr val="000000"/>
                  </a:solidFill>
                  <a:ea typeface="Times New Roman" pitchFamily="18" charset="0"/>
                  <a:cs typeface="Arial" charset="0"/>
                </a:rPr>
                <a:t> $</a:t>
              </a:r>
              <a:endParaRPr lang="en-US" sz="2000" b="1">
                <a:ea typeface="Times New Roman" pitchFamily="18" charset="0"/>
                <a:cs typeface="Arial" charset="0"/>
              </a:endParaRPr>
            </a:p>
          </p:txBody>
        </p:sp>
        <p:sp>
          <p:nvSpPr>
            <p:cNvPr id="17527" name="Line 6"/>
            <p:cNvSpPr>
              <a:spLocks noChangeShapeType="1"/>
            </p:cNvSpPr>
            <p:nvPr/>
          </p:nvSpPr>
          <p:spPr bwMode="auto">
            <a:xfrm>
              <a:off x="2109" y="1525"/>
              <a:ext cx="0" cy="317"/>
            </a:xfrm>
            <a:prstGeom prst="line">
              <a:avLst/>
            </a:prstGeom>
            <a:noFill/>
            <a:ln w="28575">
              <a:solidFill>
                <a:srgbClr val="000000"/>
              </a:solidFill>
              <a:round/>
              <a:headEnd/>
              <a:tailEnd/>
            </a:ln>
          </p:spPr>
          <p:txBody>
            <a:bodyPr/>
            <a:lstStyle/>
            <a:p>
              <a:endParaRPr lang="en-US"/>
            </a:p>
          </p:txBody>
        </p:sp>
        <p:sp>
          <p:nvSpPr>
            <p:cNvPr id="17528" name="AutoShape 31"/>
            <p:cNvSpPr>
              <a:spLocks noChangeArrowheads="1"/>
            </p:cNvSpPr>
            <p:nvPr/>
          </p:nvSpPr>
          <p:spPr bwMode="auto">
            <a:xfrm>
              <a:off x="2880" y="3022"/>
              <a:ext cx="1225" cy="862"/>
            </a:xfrm>
            <a:prstGeom prst="diamond">
              <a:avLst/>
            </a:prstGeom>
            <a:solidFill>
              <a:srgbClr val="FFCC99"/>
            </a:solidFill>
            <a:ln w="9525">
              <a:solidFill>
                <a:srgbClr val="000000"/>
              </a:solidFill>
              <a:miter lim="800000"/>
              <a:headEnd/>
              <a:tailEnd/>
            </a:ln>
          </p:spPr>
          <p:txBody>
            <a:bodyPr lIns="65837" tIns="32918" rIns="65837" bIns="32918" anchor="ctr"/>
            <a:lstStyle/>
            <a:p>
              <a:pPr algn="ctr"/>
              <a:r>
                <a:rPr lang="en-US" sz="1600" b="1">
                  <a:solidFill>
                    <a:srgbClr val="000000"/>
                  </a:solidFill>
                  <a:latin typeface="Calibri" pitchFamily="34" charset="0"/>
                  <a:ea typeface="Times New Roman" pitchFamily="18" charset="0"/>
                  <a:cs typeface="Arial" charset="0"/>
                </a:rPr>
                <a:t>Health Facilities</a:t>
              </a:r>
              <a:endParaRPr lang="en-US" sz="1600" b="1">
                <a:latin typeface="Calibri" pitchFamily="34" charset="0"/>
                <a:ea typeface="Times New Roman" pitchFamily="18" charset="0"/>
                <a:cs typeface="Arial" charset="0"/>
              </a:endParaRPr>
            </a:p>
          </p:txBody>
        </p:sp>
        <p:cxnSp>
          <p:nvCxnSpPr>
            <p:cNvPr id="17529" name="AutoShape 282"/>
            <p:cNvCxnSpPr>
              <a:cxnSpLocks noChangeShapeType="1"/>
              <a:stCxn id="17531" idx="2"/>
              <a:endCxn id="17530" idx="0"/>
            </p:cNvCxnSpPr>
            <p:nvPr/>
          </p:nvCxnSpPr>
          <p:spPr bwMode="auto">
            <a:xfrm flipH="1">
              <a:off x="3492" y="1449"/>
              <a:ext cx="772" cy="303"/>
            </a:xfrm>
            <a:prstGeom prst="straightConnector1">
              <a:avLst/>
            </a:prstGeom>
            <a:noFill/>
            <a:ln w="28575">
              <a:solidFill>
                <a:schemeClr val="tx1"/>
              </a:solidFill>
              <a:round/>
              <a:headEnd/>
              <a:tailEnd/>
            </a:ln>
          </p:spPr>
        </p:cxnSp>
        <p:sp>
          <p:nvSpPr>
            <p:cNvPr id="17530" name="Text Box 3"/>
            <p:cNvSpPr txBox="1">
              <a:spLocks noChangeArrowheads="1"/>
            </p:cNvSpPr>
            <p:nvPr/>
          </p:nvSpPr>
          <p:spPr bwMode="auto">
            <a:xfrm>
              <a:off x="3016" y="1752"/>
              <a:ext cx="952" cy="635"/>
            </a:xfrm>
            <a:prstGeom prst="rect">
              <a:avLst/>
            </a:prstGeom>
            <a:solidFill>
              <a:srgbClr val="FFCC99"/>
            </a:solidFill>
            <a:ln w="9525">
              <a:solidFill>
                <a:srgbClr val="000000"/>
              </a:solidFill>
              <a:miter lim="800000"/>
              <a:headEnd/>
              <a:tailEnd/>
            </a:ln>
          </p:spPr>
          <p:txBody>
            <a:bodyPr lIns="65837" tIns="32918" rIns="65837" bIns="32918"/>
            <a:lstStyle/>
            <a:p>
              <a:pPr algn="ctr"/>
              <a:r>
                <a:rPr lang="en-US" sz="1600" b="1">
                  <a:solidFill>
                    <a:srgbClr val="000000"/>
                  </a:solidFill>
                  <a:ea typeface="Times New Roman" pitchFamily="18" charset="0"/>
                  <a:cs typeface="Arial" charset="0"/>
                </a:rPr>
                <a:t>Management Agency </a:t>
              </a:r>
              <a:endParaRPr lang="en-US" sz="1600" b="1">
                <a:ea typeface="Times New Roman" pitchFamily="18" charset="0"/>
                <a:cs typeface="Arial" charset="0"/>
              </a:endParaRPr>
            </a:p>
            <a:p>
              <a:pPr algn="ctr" eaLnBrk="0" hangingPunct="0"/>
              <a:r>
                <a:rPr lang="en-US" sz="1600" b="1">
                  <a:solidFill>
                    <a:srgbClr val="000000"/>
                  </a:solidFill>
                  <a:ea typeface="Times New Roman" pitchFamily="18" charset="0"/>
                  <a:cs typeface="Arial" charset="0"/>
                </a:rPr>
                <a:t>(Govt / Non-Govt</a:t>
              </a:r>
              <a:endParaRPr lang="en-US" sz="1600" b="1">
                <a:ea typeface="Times New Roman" pitchFamily="18" charset="0"/>
                <a:cs typeface="Arial" charset="0"/>
              </a:endParaRPr>
            </a:p>
          </p:txBody>
        </p:sp>
        <p:sp>
          <p:nvSpPr>
            <p:cNvPr id="17531" name="Text Box 24"/>
            <p:cNvSpPr txBox="1">
              <a:spLocks noChangeArrowheads="1"/>
            </p:cNvSpPr>
            <p:nvPr/>
          </p:nvSpPr>
          <p:spPr bwMode="auto">
            <a:xfrm>
              <a:off x="3424" y="1071"/>
              <a:ext cx="1679" cy="378"/>
            </a:xfrm>
            <a:prstGeom prst="rect">
              <a:avLst/>
            </a:prstGeom>
            <a:solidFill>
              <a:srgbClr val="FFCC99"/>
            </a:solidFill>
            <a:ln w="9525">
              <a:solidFill>
                <a:srgbClr val="000000"/>
              </a:solidFill>
              <a:miter lim="800000"/>
              <a:headEnd/>
              <a:tailEnd/>
            </a:ln>
          </p:spPr>
          <p:txBody>
            <a:bodyPr lIns="65837" tIns="32918" rIns="65837" bIns="32918"/>
            <a:lstStyle/>
            <a:p>
              <a:pPr algn="ctr"/>
              <a:endParaRPr lang="en-US" sz="800" b="1">
                <a:solidFill>
                  <a:srgbClr val="000000"/>
                </a:solidFill>
                <a:ea typeface="Times New Roman" pitchFamily="18" charset="0"/>
                <a:cs typeface="Arial" charset="0"/>
              </a:endParaRPr>
            </a:p>
            <a:p>
              <a:pPr algn="ctr"/>
              <a:r>
                <a:rPr lang="en-US" sz="1600" b="1">
                  <a:solidFill>
                    <a:srgbClr val="000000"/>
                  </a:solidFill>
                  <a:ea typeface="Times New Roman" pitchFamily="18" charset="0"/>
                  <a:cs typeface="Arial" charset="0"/>
                </a:rPr>
                <a:t>Govt / donor funding</a:t>
              </a:r>
              <a:endParaRPr lang="en-US" sz="1600" b="1">
                <a:ea typeface="Times New Roman" pitchFamily="18" charset="0"/>
                <a:cs typeface="Arial" charset="0"/>
              </a:endParaRPr>
            </a:p>
          </p:txBody>
        </p:sp>
        <p:sp>
          <p:nvSpPr>
            <p:cNvPr id="17532" name="Line 16"/>
            <p:cNvSpPr>
              <a:spLocks noChangeShapeType="1"/>
            </p:cNvSpPr>
            <p:nvPr/>
          </p:nvSpPr>
          <p:spPr bwMode="auto">
            <a:xfrm flipH="1" flipV="1">
              <a:off x="3969" y="2069"/>
              <a:ext cx="907" cy="0"/>
            </a:xfrm>
            <a:prstGeom prst="line">
              <a:avLst/>
            </a:prstGeom>
            <a:noFill/>
            <a:ln w="28575">
              <a:solidFill>
                <a:srgbClr val="000000"/>
              </a:solidFill>
              <a:round/>
              <a:headEnd/>
              <a:tailEnd/>
            </a:ln>
          </p:spPr>
          <p:txBody>
            <a:bodyPr/>
            <a:lstStyle/>
            <a:p>
              <a:endParaRPr lang="en-US"/>
            </a:p>
          </p:txBody>
        </p:sp>
        <p:sp>
          <p:nvSpPr>
            <p:cNvPr id="17533" name="Text Box 8"/>
            <p:cNvSpPr txBox="1">
              <a:spLocks noChangeArrowheads="1"/>
            </p:cNvSpPr>
            <p:nvPr/>
          </p:nvSpPr>
          <p:spPr bwMode="auto">
            <a:xfrm>
              <a:off x="1519" y="3884"/>
              <a:ext cx="1167" cy="436"/>
            </a:xfrm>
            <a:prstGeom prst="rect">
              <a:avLst/>
            </a:prstGeom>
            <a:noFill/>
            <a:ln w="9525">
              <a:noFill/>
              <a:miter lim="800000"/>
              <a:headEnd/>
              <a:tailEnd/>
            </a:ln>
          </p:spPr>
          <p:txBody>
            <a:bodyPr lIns="65837" tIns="32918" rIns="65837" bIns="32918"/>
            <a:lstStyle/>
            <a:p>
              <a:pPr algn="ctr"/>
              <a:endParaRPr lang="en-US" sz="800" b="1">
                <a:solidFill>
                  <a:srgbClr val="000000"/>
                </a:solidFill>
                <a:ea typeface="Times New Roman" pitchFamily="18" charset="0"/>
                <a:cs typeface="Arial" charset="0"/>
              </a:endParaRPr>
            </a:p>
            <a:p>
              <a:pPr algn="ctr"/>
              <a:r>
                <a:rPr lang="en-US" sz="1600" b="1">
                  <a:solidFill>
                    <a:srgbClr val="000000"/>
                  </a:solidFill>
                  <a:ea typeface="Times New Roman" pitchFamily="18" charset="0"/>
                  <a:cs typeface="Arial" charset="0"/>
                </a:rPr>
                <a:t>Supply side </a:t>
              </a:r>
            </a:p>
            <a:p>
              <a:pPr algn="ctr"/>
              <a:r>
                <a:rPr lang="en-US" sz="1600" b="1">
                  <a:solidFill>
                    <a:srgbClr val="000000"/>
                  </a:solidFill>
                  <a:ea typeface="Times New Roman" pitchFamily="18" charset="0"/>
                  <a:cs typeface="Arial" charset="0"/>
                </a:rPr>
                <a:t>OBA</a:t>
              </a:r>
            </a:p>
          </p:txBody>
        </p:sp>
        <p:sp>
          <p:nvSpPr>
            <p:cNvPr id="17534" name="AutoShape 42"/>
            <p:cNvSpPr>
              <a:spLocks noChangeAspect="1" noChangeArrowheads="1" noTextEdit="1"/>
            </p:cNvSpPr>
            <p:nvPr/>
          </p:nvSpPr>
          <p:spPr bwMode="auto">
            <a:xfrm>
              <a:off x="13" y="0"/>
              <a:ext cx="5771" cy="4165"/>
            </a:xfrm>
            <a:prstGeom prst="rect">
              <a:avLst/>
            </a:prstGeom>
            <a:noFill/>
            <a:ln w="9525">
              <a:noFill/>
              <a:miter lim="800000"/>
              <a:headEnd/>
              <a:tailEnd/>
            </a:ln>
          </p:spPr>
          <p:txBody>
            <a:bodyPr/>
            <a:lstStyle/>
            <a:p>
              <a:endParaRPr lang="en-US"/>
            </a:p>
          </p:txBody>
        </p:sp>
        <p:sp>
          <p:nvSpPr>
            <p:cNvPr id="17535" name="Rectangle 39"/>
            <p:cNvSpPr>
              <a:spLocks noChangeArrowheads="1"/>
            </p:cNvSpPr>
            <p:nvPr/>
          </p:nvSpPr>
          <p:spPr bwMode="auto">
            <a:xfrm>
              <a:off x="0" y="890"/>
              <a:ext cx="1383" cy="3084"/>
            </a:xfrm>
            <a:prstGeom prst="rect">
              <a:avLst/>
            </a:prstGeom>
            <a:solidFill>
              <a:srgbClr val="CCE8EA"/>
            </a:solidFill>
            <a:ln w="9525">
              <a:solidFill>
                <a:srgbClr val="000000"/>
              </a:solidFill>
              <a:miter lim="800000"/>
              <a:headEnd/>
              <a:tailEnd/>
            </a:ln>
          </p:spPr>
          <p:txBody>
            <a:bodyPr anchor="ctr"/>
            <a:lstStyle/>
            <a:p>
              <a:endParaRPr lang="en-GB">
                <a:latin typeface="Calibri" pitchFamily="34" charset="0"/>
              </a:endParaRPr>
            </a:p>
          </p:txBody>
        </p:sp>
        <p:sp>
          <p:nvSpPr>
            <p:cNvPr id="17536" name="Rectangle 38"/>
            <p:cNvSpPr>
              <a:spLocks noChangeArrowheads="1"/>
            </p:cNvSpPr>
            <p:nvPr/>
          </p:nvSpPr>
          <p:spPr bwMode="auto">
            <a:xfrm>
              <a:off x="0" y="3929"/>
              <a:ext cx="1383" cy="391"/>
            </a:xfrm>
            <a:prstGeom prst="rect">
              <a:avLst/>
            </a:prstGeom>
            <a:solidFill>
              <a:srgbClr val="CCE8EA"/>
            </a:solidFill>
            <a:ln w="9525">
              <a:solidFill>
                <a:srgbClr val="000000"/>
              </a:solidFill>
              <a:miter lim="800000"/>
              <a:headEnd/>
              <a:tailEnd/>
            </a:ln>
          </p:spPr>
          <p:txBody>
            <a:bodyPr anchor="ctr"/>
            <a:lstStyle/>
            <a:p>
              <a:endParaRPr lang="en-GB">
                <a:latin typeface="Calibri" pitchFamily="34" charset="0"/>
              </a:endParaRPr>
            </a:p>
          </p:txBody>
        </p:sp>
        <p:sp>
          <p:nvSpPr>
            <p:cNvPr id="17537" name="Text Box 37"/>
            <p:cNvSpPr txBox="1">
              <a:spLocks noChangeArrowheads="1"/>
            </p:cNvSpPr>
            <p:nvPr/>
          </p:nvSpPr>
          <p:spPr bwMode="auto">
            <a:xfrm>
              <a:off x="0" y="3884"/>
              <a:ext cx="1383" cy="436"/>
            </a:xfrm>
            <a:prstGeom prst="rect">
              <a:avLst/>
            </a:prstGeom>
            <a:noFill/>
            <a:ln w="9525">
              <a:noFill/>
              <a:miter lim="800000"/>
              <a:headEnd/>
              <a:tailEnd/>
            </a:ln>
          </p:spPr>
          <p:txBody>
            <a:bodyPr lIns="65837" tIns="32918" rIns="65837" bIns="32918"/>
            <a:lstStyle/>
            <a:p>
              <a:pPr algn="ctr"/>
              <a:endParaRPr lang="en-US" sz="800" b="1">
                <a:solidFill>
                  <a:srgbClr val="000000"/>
                </a:solidFill>
                <a:ea typeface="Times New Roman" pitchFamily="18" charset="0"/>
                <a:cs typeface="Arial" charset="0"/>
              </a:endParaRPr>
            </a:p>
            <a:p>
              <a:pPr algn="ctr"/>
              <a:r>
                <a:rPr lang="en-US" sz="1600" b="1">
                  <a:solidFill>
                    <a:srgbClr val="000000"/>
                  </a:solidFill>
                  <a:ea typeface="Times New Roman" pitchFamily="18" charset="0"/>
                  <a:cs typeface="Arial" charset="0"/>
                </a:rPr>
                <a:t>Input-based Approach</a:t>
              </a:r>
              <a:endParaRPr lang="en-US" sz="1600" b="1">
                <a:ea typeface="Times New Roman" pitchFamily="18" charset="0"/>
                <a:cs typeface="Arial" charset="0"/>
              </a:endParaRPr>
            </a:p>
          </p:txBody>
        </p:sp>
        <p:sp>
          <p:nvSpPr>
            <p:cNvPr id="17538" name="Text Box 36"/>
            <p:cNvSpPr txBox="1">
              <a:spLocks noChangeArrowheads="1"/>
            </p:cNvSpPr>
            <p:nvPr/>
          </p:nvSpPr>
          <p:spPr bwMode="auto">
            <a:xfrm>
              <a:off x="3671" y="3800"/>
              <a:ext cx="876" cy="243"/>
            </a:xfrm>
            <a:prstGeom prst="rect">
              <a:avLst/>
            </a:prstGeom>
            <a:noFill/>
            <a:ln w="9525">
              <a:noFill/>
              <a:miter lim="800000"/>
              <a:headEnd/>
              <a:tailEnd/>
            </a:ln>
          </p:spPr>
          <p:txBody>
            <a:bodyPr lIns="65837" tIns="32918" rIns="65837" bIns="32918"/>
            <a:lstStyle/>
            <a:p>
              <a:r>
                <a:rPr lang="en-US" sz="800">
                  <a:solidFill>
                    <a:srgbClr val="000000"/>
                  </a:solidFill>
                  <a:ea typeface="Times New Roman" pitchFamily="18" charset="0"/>
                  <a:cs typeface="Arial" charset="0"/>
                </a:rPr>
                <a:t>Output-based</a:t>
              </a:r>
              <a:endParaRPr lang="en-US">
                <a:ea typeface="Times New Roman" pitchFamily="18" charset="0"/>
                <a:cs typeface="Arial" charset="0"/>
              </a:endParaRPr>
            </a:p>
          </p:txBody>
        </p:sp>
        <p:sp>
          <p:nvSpPr>
            <p:cNvPr id="17539" name="Rectangle 35"/>
            <p:cNvSpPr>
              <a:spLocks noChangeArrowheads="1"/>
            </p:cNvSpPr>
            <p:nvPr/>
          </p:nvSpPr>
          <p:spPr bwMode="auto">
            <a:xfrm>
              <a:off x="2743" y="890"/>
              <a:ext cx="3017" cy="3430"/>
            </a:xfrm>
            <a:prstGeom prst="rect">
              <a:avLst/>
            </a:prstGeom>
            <a:solidFill>
              <a:srgbClr val="B7D0EF"/>
            </a:solidFill>
            <a:ln w="9525">
              <a:solidFill>
                <a:srgbClr val="000000"/>
              </a:solidFill>
              <a:miter lim="800000"/>
              <a:headEnd/>
              <a:tailEnd/>
            </a:ln>
          </p:spPr>
          <p:txBody>
            <a:bodyPr anchor="ctr"/>
            <a:lstStyle/>
            <a:p>
              <a:endParaRPr lang="en-GB">
                <a:latin typeface="Calibri" pitchFamily="34" charset="0"/>
              </a:endParaRPr>
            </a:p>
          </p:txBody>
        </p:sp>
        <p:sp>
          <p:nvSpPr>
            <p:cNvPr id="17540" name="Rectangle 34"/>
            <p:cNvSpPr>
              <a:spLocks noChangeArrowheads="1"/>
            </p:cNvSpPr>
            <p:nvPr/>
          </p:nvSpPr>
          <p:spPr bwMode="auto">
            <a:xfrm>
              <a:off x="2743" y="3929"/>
              <a:ext cx="3017" cy="391"/>
            </a:xfrm>
            <a:prstGeom prst="rect">
              <a:avLst/>
            </a:prstGeom>
            <a:solidFill>
              <a:srgbClr val="B7D0EF"/>
            </a:solidFill>
            <a:ln w="9525">
              <a:solidFill>
                <a:srgbClr val="000000"/>
              </a:solidFill>
              <a:miter lim="800000"/>
              <a:headEnd/>
              <a:tailEnd/>
            </a:ln>
          </p:spPr>
          <p:txBody>
            <a:bodyPr anchor="ctr"/>
            <a:lstStyle/>
            <a:p>
              <a:endParaRPr lang="en-GB">
                <a:latin typeface="Calibri" pitchFamily="34" charset="0"/>
              </a:endParaRPr>
            </a:p>
          </p:txBody>
        </p:sp>
        <p:sp>
          <p:nvSpPr>
            <p:cNvPr id="17541" name="Text Box 32"/>
            <p:cNvSpPr txBox="1">
              <a:spLocks noChangeArrowheads="1"/>
            </p:cNvSpPr>
            <p:nvPr/>
          </p:nvSpPr>
          <p:spPr bwMode="auto">
            <a:xfrm>
              <a:off x="249" y="2024"/>
              <a:ext cx="998" cy="680"/>
            </a:xfrm>
            <a:prstGeom prst="rect">
              <a:avLst/>
            </a:prstGeom>
            <a:noFill/>
            <a:ln w="9525">
              <a:noFill/>
              <a:miter lim="800000"/>
              <a:headEnd/>
              <a:tailEnd/>
            </a:ln>
          </p:spPr>
          <p:txBody>
            <a:bodyPr lIns="65837" tIns="32918" rIns="65837" bIns="32918"/>
            <a:lstStyle/>
            <a:p>
              <a:pPr algn="ctr"/>
              <a:r>
                <a:rPr lang="en-US" sz="1600" b="1">
                  <a:solidFill>
                    <a:srgbClr val="000000"/>
                  </a:solidFill>
                  <a:ea typeface="Times New Roman" pitchFamily="18" charset="0"/>
                  <a:cs typeface="Arial" charset="0"/>
                </a:rPr>
                <a:t>Inputs </a:t>
              </a:r>
            </a:p>
            <a:p>
              <a:pPr algn="ctr"/>
              <a:r>
                <a:rPr lang="en-US" sz="1600" b="1">
                  <a:solidFill>
                    <a:srgbClr val="000000"/>
                  </a:solidFill>
                  <a:ea typeface="Times New Roman" pitchFamily="18" charset="0"/>
                  <a:cs typeface="Arial" charset="0"/>
                </a:rPr>
                <a:t>(i.e. salaries, equipment, </a:t>
              </a:r>
            </a:p>
            <a:p>
              <a:pPr algn="ctr"/>
              <a:r>
                <a:rPr lang="en-US" sz="1600" b="1">
                  <a:solidFill>
                    <a:srgbClr val="000000"/>
                  </a:solidFill>
                  <a:ea typeface="Times New Roman" pitchFamily="18" charset="0"/>
                  <a:cs typeface="Arial" charset="0"/>
                </a:rPr>
                <a:t>materials)</a:t>
              </a:r>
              <a:endParaRPr lang="en-US" sz="1600" b="1">
                <a:ea typeface="Times New Roman" pitchFamily="18" charset="0"/>
                <a:cs typeface="Arial" charset="0"/>
              </a:endParaRPr>
            </a:p>
          </p:txBody>
        </p:sp>
        <p:sp>
          <p:nvSpPr>
            <p:cNvPr id="17542" name="AutoShape 31"/>
            <p:cNvSpPr>
              <a:spLocks noChangeArrowheads="1"/>
            </p:cNvSpPr>
            <p:nvPr/>
          </p:nvSpPr>
          <p:spPr bwMode="auto">
            <a:xfrm>
              <a:off x="68" y="3022"/>
              <a:ext cx="1247" cy="862"/>
            </a:xfrm>
            <a:prstGeom prst="diamond">
              <a:avLst/>
            </a:prstGeom>
            <a:solidFill>
              <a:srgbClr val="FFCC99"/>
            </a:solidFill>
            <a:ln w="9525">
              <a:solidFill>
                <a:srgbClr val="000000"/>
              </a:solidFill>
              <a:miter lim="800000"/>
              <a:headEnd/>
              <a:tailEnd/>
            </a:ln>
          </p:spPr>
          <p:txBody>
            <a:bodyPr lIns="65837" tIns="32918" rIns="65837" bIns="32918" anchor="ctr"/>
            <a:lstStyle/>
            <a:p>
              <a:pPr algn="ctr"/>
              <a:r>
                <a:rPr lang="en-US" sz="1400" b="1">
                  <a:solidFill>
                    <a:srgbClr val="000000"/>
                  </a:solidFill>
                  <a:latin typeface="Calibri" pitchFamily="34" charset="0"/>
                  <a:ea typeface="Times New Roman" pitchFamily="18" charset="0"/>
                  <a:cs typeface="Arial" charset="0"/>
                </a:rPr>
                <a:t>Health Facilities</a:t>
              </a:r>
              <a:endParaRPr lang="en-US" sz="1400" b="1">
                <a:latin typeface="Calibri" pitchFamily="34" charset="0"/>
                <a:ea typeface="Times New Roman" pitchFamily="18" charset="0"/>
                <a:cs typeface="Arial" charset="0"/>
              </a:endParaRPr>
            </a:p>
          </p:txBody>
        </p:sp>
        <p:sp>
          <p:nvSpPr>
            <p:cNvPr id="17543" name="Line 29"/>
            <p:cNvSpPr>
              <a:spLocks noChangeShapeType="1"/>
            </p:cNvSpPr>
            <p:nvPr/>
          </p:nvSpPr>
          <p:spPr bwMode="auto">
            <a:xfrm>
              <a:off x="703" y="2659"/>
              <a:ext cx="0" cy="325"/>
            </a:xfrm>
            <a:prstGeom prst="line">
              <a:avLst/>
            </a:prstGeom>
            <a:noFill/>
            <a:ln w="28575">
              <a:solidFill>
                <a:srgbClr val="000000"/>
              </a:solidFill>
              <a:round/>
              <a:headEnd/>
              <a:tailEnd type="triangle" w="med" len="med"/>
            </a:ln>
          </p:spPr>
          <p:txBody>
            <a:bodyPr/>
            <a:lstStyle/>
            <a:p>
              <a:endParaRPr lang="en-US"/>
            </a:p>
          </p:txBody>
        </p:sp>
        <p:sp>
          <p:nvSpPr>
            <p:cNvPr id="17544" name="Text Box 24"/>
            <p:cNvSpPr txBox="1">
              <a:spLocks noChangeArrowheads="1"/>
            </p:cNvSpPr>
            <p:nvPr/>
          </p:nvSpPr>
          <p:spPr bwMode="auto">
            <a:xfrm>
              <a:off x="295" y="1071"/>
              <a:ext cx="862" cy="378"/>
            </a:xfrm>
            <a:prstGeom prst="rect">
              <a:avLst/>
            </a:prstGeom>
            <a:solidFill>
              <a:srgbClr val="FFCC99"/>
            </a:solidFill>
            <a:ln w="9525">
              <a:solidFill>
                <a:srgbClr val="000000"/>
              </a:solidFill>
              <a:miter lim="800000"/>
              <a:headEnd/>
              <a:tailEnd/>
            </a:ln>
          </p:spPr>
          <p:txBody>
            <a:bodyPr lIns="65837" tIns="32918" rIns="65837" bIns="32918"/>
            <a:lstStyle/>
            <a:p>
              <a:pPr algn="ctr"/>
              <a:r>
                <a:rPr lang="en-US" sz="1600" b="1">
                  <a:solidFill>
                    <a:srgbClr val="000000"/>
                  </a:solidFill>
                  <a:ea typeface="Times New Roman" pitchFamily="18" charset="0"/>
                  <a:cs typeface="Arial" charset="0"/>
                </a:rPr>
                <a:t>Govt / donor funding</a:t>
              </a:r>
              <a:endParaRPr lang="en-US" sz="1600" b="1">
                <a:ea typeface="Times New Roman" pitchFamily="18" charset="0"/>
                <a:cs typeface="Arial" charset="0"/>
              </a:endParaRPr>
            </a:p>
          </p:txBody>
        </p:sp>
        <p:sp>
          <p:nvSpPr>
            <p:cNvPr id="17545" name="Oval 22"/>
            <p:cNvSpPr>
              <a:spLocks noChangeArrowheads="1"/>
            </p:cNvSpPr>
            <p:nvPr/>
          </p:nvSpPr>
          <p:spPr bwMode="auto">
            <a:xfrm>
              <a:off x="4921" y="3113"/>
              <a:ext cx="772" cy="627"/>
            </a:xfrm>
            <a:prstGeom prst="ellipse">
              <a:avLst/>
            </a:prstGeom>
            <a:solidFill>
              <a:srgbClr val="FFCC99"/>
            </a:solidFill>
            <a:ln w="9525">
              <a:solidFill>
                <a:srgbClr val="000000"/>
              </a:solidFill>
              <a:round/>
              <a:headEnd/>
              <a:tailEnd/>
            </a:ln>
          </p:spPr>
          <p:txBody>
            <a:bodyPr lIns="65837" tIns="32918" rIns="65837" bIns="32918" anchor="ctr"/>
            <a:lstStyle/>
            <a:p>
              <a:pPr algn="ctr"/>
              <a:r>
                <a:rPr lang="en-US" sz="1600" b="1">
                  <a:solidFill>
                    <a:srgbClr val="000000"/>
                  </a:solidFill>
                  <a:latin typeface="Calibri" pitchFamily="34" charset="0"/>
                  <a:ea typeface="Times New Roman" pitchFamily="18" charset="0"/>
                  <a:cs typeface="Arial" charset="0"/>
                </a:rPr>
                <a:t>Clients</a:t>
              </a:r>
              <a:endParaRPr lang="en-US" sz="1600" b="1">
                <a:latin typeface="Calibri" pitchFamily="34" charset="0"/>
                <a:ea typeface="Times New Roman" pitchFamily="18" charset="0"/>
                <a:cs typeface="Arial" charset="0"/>
              </a:endParaRPr>
            </a:p>
          </p:txBody>
        </p:sp>
        <p:sp>
          <p:nvSpPr>
            <p:cNvPr id="17546" name="Text Box 20"/>
            <p:cNvSpPr txBox="1">
              <a:spLocks noChangeArrowheads="1"/>
            </p:cNvSpPr>
            <p:nvPr/>
          </p:nvSpPr>
          <p:spPr bwMode="auto">
            <a:xfrm>
              <a:off x="3243" y="2568"/>
              <a:ext cx="975" cy="273"/>
            </a:xfrm>
            <a:prstGeom prst="rect">
              <a:avLst/>
            </a:prstGeom>
            <a:noFill/>
            <a:ln w="9525">
              <a:noFill/>
              <a:miter lim="800000"/>
              <a:headEnd/>
              <a:tailEnd/>
            </a:ln>
          </p:spPr>
          <p:txBody>
            <a:bodyPr lIns="65837" tIns="32918" rIns="65837" bIns="32918"/>
            <a:lstStyle/>
            <a:p>
              <a:pPr algn="ctr"/>
              <a:r>
                <a:rPr lang="en-US" sz="1600" b="1">
                  <a:solidFill>
                    <a:srgbClr val="000000"/>
                  </a:solidFill>
                  <a:ea typeface="Times New Roman" pitchFamily="18" charset="0"/>
                  <a:cs typeface="Arial" charset="0"/>
                </a:rPr>
                <a:t>Contract </a:t>
              </a:r>
            </a:p>
            <a:p>
              <a:pPr algn="ctr"/>
              <a:r>
                <a:rPr lang="en-US" b="1">
                  <a:solidFill>
                    <a:srgbClr val="000000"/>
                  </a:solidFill>
                  <a:ea typeface="Times New Roman" pitchFamily="18" charset="0"/>
                  <a:cs typeface="Arial" charset="0"/>
                </a:rPr>
                <a:t>$</a:t>
              </a:r>
              <a:endParaRPr lang="en-US" b="1">
                <a:ea typeface="Times New Roman" pitchFamily="18" charset="0"/>
                <a:cs typeface="Arial" charset="0"/>
              </a:endParaRPr>
            </a:p>
          </p:txBody>
        </p:sp>
        <p:sp>
          <p:nvSpPr>
            <p:cNvPr id="17547" name="Line 19"/>
            <p:cNvSpPr>
              <a:spLocks noChangeShapeType="1"/>
            </p:cNvSpPr>
            <p:nvPr/>
          </p:nvSpPr>
          <p:spPr bwMode="auto">
            <a:xfrm>
              <a:off x="3742" y="2432"/>
              <a:ext cx="0" cy="182"/>
            </a:xfrm>
            <a:prstGeom prst="line">
              <a:avLst/>
            </a:prstGeom>
            <a:noFill/>
            <a:ln w="28575">
              <a:solidFill>
                <a:srgbClr val="000000"/>
              </a:solidFill>
              <a:round/>
              <a:headEnd/>
              <a:tailEnd/>
            </a:ln>
          </p:spPr>
          <p:txBody>
            <a:bodyPr/>
            <a:lstStyle/>
            <a:p>
              <a:endParaRPr lang="en-US"/>
            </a:p>
          </p:txBody>
        </p:sp>
        <p:sp>
          <p:nvSpPr>
            <p:cNvPr id="17548" name="Line 18"/>
            <p:cNvSpPr>
              <a:spLocks noChangeShapeType="1"/>
            </p:cNvSpPr>
            <p:nvPr/>
          </p:nvSpPr>
          <p:spPr bwMode="auto">
            <a:xfrm>
              <a:off x="3742" y="2931"/>
              <a:ext cx="0" cy="227"/>
            </a:xfrm>
            <a:prstGeom prst="line">
              <a:avLst/>
            </a:prstGeom>
            <a:noFill/>
            <a:ln w="28575">
              <a:solidFill>
                <a:srgbClr val="000000"/>
              </a:solidFill>
              <a:round/>
              <a:headEnd/>
              <a:tailEnd type="triangle" w="med" len="med"/>
            </a:ln>
          </p:spPr>
          <p:txBody>
            <a:bodyPr/>
            <a:lstStyle/>
            <a:p>
              <a:endParaRPr lang="en-US"/>
            </a:p>
          </p:txBody>
        </p:sp>
        <p:sp>
          <p:nvSpPr>
            <p:cNvPr id="17549" name="Text Box 17"/>
            <p:cNvSpPr txBox="1">
              <a:spLocks noChangeArrowheads="1"/>
            </p:cNvSpPr>
            <p:nvPr/>
          </p:nvSpPr>
          <p:spPr bwMode="auto">
            <a:xfrm>
              <a:off x="2835" y="2568"/>
              <a:ext cx="771" cy="334"/>
            </a:xfrm>
            <a:prstGeom prst="rect">
              <a:avLst/>
            </a:prstGeom>
            <a:noFill/>
            <a:ln w="9525">
              <a:noFill/>
              <a:miter lim="800000"/>
              <a:headEnd/>
              <a:tailEnd/>
            </a:ln>
          </p:spPr>
          <p:txBody>
            <a:bodyPr lIns="65837" tIns="32918" rIns="65837" bIns="32918"/>
            <a:lstStyle/>
            <a:p>
              <a:pPr algn="ctr"/>
              <a:r>
                <a:rPr lang="en-US" sz="1600" b="1">
                  <a:solidFill>
                    <a:srgbClr val="000000"/>
                  </a:solidFill>
                  <a:ea typeface="Times New Roman" pitchFamily="18" charset="0"/>
                  <a:cs typeface="Arial" charset="0"/>
                </a:rPr>
                <a:t>Claim</a:t>
              </a:r>
            </a:p>
            <a:p>
              <a:pPr algn="ctr"/>
              <a:r>
                <a:rPr lang="en-US" sz="1600" b="1">
                  <a:solidFill>
                    <a:srgbClr val="000000"/>
                  </a:solidFill>
                  <a:ea typeface="Times New Roman" pitchFamily="18" charset="0"/>
                  <a:cs typeface="Arial" charset="0"/>
                </a:rPr>
                <a:t>(</a:t>
              </a:r>
              <a:r>
                <a:rPr lang="en-US" sz="1600" b="1">
                  <a:solidFill>
                    <a:srgbClr val="006C5F"/>
                  </a:solidFill>
                  <a:ea typeface="Times New Roman" pitchFamily="18" charset="0"/>
                  <a:cs typeface="Arial" charset="0"/>
                </a:rPr>
                <a:t>vouchers</a:t>
              </a:r>
              <a:r>
                <a:rPr lang="en-US" sz="1600" b="1">
                  <a:solidFill>
                    <a:srgbClr val="000000"/>
                  </a:solidFill>
                  <a:ea typeface="Times New Roman" pitchFamily="18" charset="0"/>
                  <a:cs typeface="Arial" charset="0"/>
                </a:rPr>
                <a:t>)</a:t>
              </a:r>
              <a:endParaRPr lang="en-US" sz="1600" b="1">
                <a:ea typeface="Times New Roman" pitchFamily="18" charset="0"/>
                <a:cs typeface="Arial" charset="0"/>
              </a:endParaRPr>
            </a:p>
          </p:txBody>
        </p:sp>
        <p:sp>
          <p:nvSpPr>
            <p:cNvPr id="17550" name="Line 16"/>
            <p:cNvSpPr>
              <a:spLocks noChangeShapeType="1"/>
            </p:cNvSpPr>
            <p:nvPr/>
          </p:nvSpPr>
          <p:spPr bwMode="auto">
            <a:xfrm flipV="1">
              <a:off x="3243" y="2931"/>
              <a:ext cx="0" cy="205"/>
            </a:xfrm>
            <a:prstGeom prst="line">
              <a:avLst/>
            </a:prstGeom>
            <a:noFill/>
            <a:ln w="28575">
              <a:solidFill>
                <a:srgbClr val="000000"/>
              </a:solidFill>
              <a:round/>
              <a:headEnd/>
              <a:tailEnd/>
            </a:ln>
          </p:spPr>
          <p:txBody>
            <a:bodyPr/>
            <a:lstStyle/>
            <a:p>
              <a:endParaRPr lang="en-US"/>
            </a:p>
          </p:txBody>
        </p:sp>
        <p:sp>
          <p:nvSpPr>
            <p:cNvPr id="17551" name="Line 15"/>
            <p:cNvSpPr>
              <a:spLocks noChangeShapeType="1"/>
            </p:cNvSpPr>
            <p:nvPr/>
          </p:nvSpPr>
          <p:spPr bwMode="auto">
            <a:xfrm flipV="1">
              <a:off x="3243" y="2432"/>
              <a:ext cx="0" cy="182"/>
            </a:xfrm>
            <a:prstGeom prst="line">
              <a:avLst/>
            </a:prstGeom>
            <a:noFill/>
            <a:ln w="28575">
              <a:solidFill>
                <a:srgbClr val="000000"/>
              </a:solidFill>
              <a:round/>
              <a:headEnd/>
              <a:tailEnd type="triangle" w="med" len="med"/>
            </a:ln>
          </p:spPr>
          <p:txBody>
            <a:bodyPr/>
            <a:lstStyle/>
            <a:p>
              <a:endParaRPr lang="en-US"/>
            </a:p>
          </p:txBody>
        </p:sp>
        <p:sp>
          <p:nvSpPr>
            <p:cNvPr id="17552" name="Line 14"/>
            <p:cNvSpPr>
              <a:spLocks noChangeShapeType="1"/>
            </p:cNvSpPr>
            <p:nvPr/>
          </p:nvSpPr>
          <p:spPr bwMode="auto">
            <a:xfrm>
              <a:off x="4150" y="3385"/>
              <a:ext cx="726" cy="0"/>
            </a:xfrm>
            <a:prstGeom prst="line">
              <a:avLst/>
            </a:prstGeom>
            <a:noFill/>
            <a:ln w="28575">
              <a:solidFill>
                <a:srgbClr val="000000"/>
              </a:solidFill>
              <a:round/>
              <a:headEnd/>
              <a:tailEnd type="triangle" w="med" len="med"/>
            </a:ln>
          </p:spPr>
          <p:txBody>
            <a:bodyPr/>
            <a:lstStyle/>
            <a:p>
              <a:endParaRPr lang="en-US"/>
            </a:p>
          </p:txBody>
        </p:sp>
        <p:sp>
          <p:nvSpPr>
            <p:cNvPr id="17553" name="Line 13"/>
            <p:cNvSpPr>
              <a:spLocks noChangeShapeType="1"/>
            </p:cNvSpPr>
            <p:nvPr/>
          </p:nvSpPr>
          <p:spPr bwMode="auto">
            <a:xfrm flipH="1">
              <a:off x="4150" y="3521"/>
              <a:ext cx="714" cy="0"/>
            </a:xfrm>
            <a:prstGeom prst="line">
              <a:avLst/>
            </a:prstGeom>
            <a:noFill/>
            <a:ln w="28575">
              <a:solidFill>
                <a:srgbClr val="000000"/>
              </a:solidFill>
              <a:round/>
              <a:headEnd/>
              <a:tailEnd type="triangle" w="med" len="med"/>
            </a:ln>
          </p:spPr>
          <p:txBody>
            <a:bodyPr/>
            <a:lstStyle/>
            <a:p>
              <a:endParaRPr lang="en-US"/>
            </a:p>
          </p:txBody>
        </p:sp>
        <p:sp>
          <p:nvSpPr>
            <p:cNvPr id="17554" name="Text Box 12"/>
            <p:cNvSpPr txBox="1">
              <a:spLocks noChangeArrowheads="1"/>
            </p:cNvSpPr>
            <p:nvPr/>
          </p:nvSpPr>
          <p:spPr bwMode="auto">
            <a:xfrm>
              <a:off x="3878" y="3566"/>
              <a:ext cx="1179" cy="318"/>
            </a:xfrm>
            <a:prstGeom prst="rect">
              <a:avLst/>
            </a:prstGeom>
            <a:noFill/>
            <a:ln w="9525">
              <a:noFill/>
              <a:miter lim="800000"/>
              <a:headEnd/>
              <a:tailEnd/>
            </a:ln>
          </p:spPr>
          <p:txBody>
            <a:bodyPr lIns="0" tIns="0" rIns="0" bIns="0"/>
            <a:lstStyle/>
            <a:p>
              <a:pPr algn="ctr"/>
              <a:r>
                <a:rPr lang="en-US" sz="1600" b="1">
                  <a:ea typeface="Times New Roman" pitchFamily="18" charset="0"/>
                  <a:cs typeface="Arial" charset="0"/>
                </a:rPr>
                <a:t> Entitlement </a:t>
              </a:r>
            </a:p>
            <a:p>
              <a:pPr algn="ctr"/>
              <a:r>
                <a:rPr lang="en-US" sz="1600" b="1">
                  <a:ea typeface="Times New Roman" pitchFamily="18" charset="0"/>
                  <a:cs typeface="Arial" charset="0"/>
                </a:rPr>
                <a:t>(cards / </a:t>
              </a:r>
              <a:r>
                <a:rPr lang="en-US" sz="1600" b="1">
                  <a:solidFill>
                    <a:srgbClr val="006C5F"/>
                  </a:solidFill>
                  <a:ea typeface="Times New Roman" pitchFamily="18" charset="0"/>
                  <a:cs typeface="Arial" charset="0"/>
                </a:rPr>
                <a:t>vouchers</a:t>
              </a:r>
              <a:r>
                <a:rPr lang="en-US" sz="1600" b="1">
                  <a:ea typeface="Times New Roman" pitchFamily="18" charset="0"/>
                  <a:cs typeface="Arial" charset="0"/>
                </a:rPr>
                <a:t>)</a:t>
              </a:r>
            </a:p>
          </p:txBody>
        </p:sp>
        <p:sp>
          <p:nvSpPr>
            <p:cNvPr id="17555" name="Text Box 11"/>
            <p:cNvSpPr txBox="1">
              <a:spLocks noChangeArrowheads="1"/>
            </p:cNvSpPr>
            <p:nvPr/>
          </p:nvSpPr>
          <p:spPr bwMode="auto">
            <a:xfrm>
              <a:off x="4785" y="1684"/>
              <a:ext cx="975" cy="657"/>
            </a:xfrm>
            <a:prstGeom prst="rect">
              <a:avLst/>
            </a:prstGeom>
            <a:noFill/>
            <a:ln w="9525">
              <a:noFill/>
              <a:miter lim="800000"/>
              <a:headEnd/>
              <a:tailEnd/>
            </a:ln>
          </p:spPr>
          <p:txBody>
            <a:bodyPr lIns="65837" tIns="32918" rIns="65837" bIns="32918"/>
            <a:lstStyle/>
            <a:p>
              <a:pPr algn="ctr"/>
              <a:r>
                <a:rPr lang="en-US" sz="1600" b="1">
                  <a:solidFill>
                    <a:srgbClr val="000000"/>
                  </a:solidFill>
                  <a:ea typeface="Times New Roman" pitchFamily="18" charset="0"/>
                  <a:cs typeface="Arial" charset="0"/>
                </a:rPr>
                <a:t>HEF cards /</a:t>
              </a:r>
            </a:p>
            <a:p>
              <a:pPr algn="ctr"/>
              <a:r>
                <a:rPr lang="en-US" sz="1600" b="1">
                  <a:solidFill>
                    <a:srgbClr val="000000"/>
                  </a:solidFill>
                  <a:ea typeface="Times New Roman" pitchFamily="18" charset="0"/>
                  <a:cs typeface="Arial" charset="0"/>
                </a:rPr>
                <a:t>Insurance cards / </a:t>
              </a:r>
              <a:r>
                <a:rPr lang="en-US" sz="1600" b="1">
                  <a:solidFill>
                    <a:srgbClr val="006C5F"/>
                  </a:solidFill>
                  <a:ea typeface="Times New Roman" pitchFamily="18" charset="0"/>
                  <a:cs typeface="Arial" charset="0"/>
                </a:rPr>
                <a:t>vouchers / </a:t>
              </a:r>
              <a:r>
                <a:rPr lang="en-US" sz="1600" b="1">
                  <a:ea typeface="Times New Roman" pitchFamily="18" charset="0"/>
                  <a:cs typeface="Arial" charset="0"/>
                </a:rPr>
                <a:t>conditional cash transfers</a:t>
              </a:r>
            </a:p>
          </p:txBody>
        </p:sp>
        <p:sp>
          <p:nvSpPr>
            <p:cNvPr id="17556" name="Line 10"/>
            <p:cNvSpPr>
              <a:spLocks noChangeShapeType="1"/>
            </p:cNvSpPr>
            <p:nvPr/>
          </p:nvSpPr>
          <p:spPr bwMode="auto">
            <a:xfrm>
              <a:off x="5273" y="2659"/>
              <a:ext cx="11" cy="407"/>
            </a:xfrm>
            <a:prstGeom prst="line">
              <a:avLst/>
            </a:prstGeom>
            <a:noFill/>
            <a:ln w="28575">
              <a:solidFill>
                <a:srgbClr val="000000"/>
              </a:solidFill>
              <a:round/>
              <a:headEnd/>
              <a:tailEnd type="triangle" w="med" len="med"/>
            </a:ln>
          </p:spPr>
          <p:txBody>
            <a:bodyPr/>
            <a:lstStyle/>
            <a:p>
              <a:endParaRPr lang="en-US"/>
            </a:p>
          </p:txBody>
        </p:sp>
        <p:sp>
          <p:nvSpPr>
            <p:cNvPr id="17557" name="Text Box 5"/>
            <p:cNvSpPr txBox="1">
              <a:spLocks noChangeArrowheads="1"/>
            </p:cNvSpPr>
            <p:nvPr/>
          </p:nvSpPr>
          <p:spPr bwMode="auto">
            <a:xfrm>
              <a:off x="567" y="1842"/>
              <a:ext cx="309" cy="244"/>
            </a:xfrm>
            <a:prstGeom prst="rect">
              <a:avLst/>
            </a:prstGeom>
            <a:noFill/>
            <a:ln w="9525">
              <a:noFill/>
              <a:miter lim="800000"/>
              <a:headEnd/>
              <a:tailEnd/>
            </a:ln>
          </p:spPr>
          <p:txBody>
            <a:bodyPr lIns="65837" tIns="32918" rIns="65837" bIns="32918"/>
            <a:lstStyle/>
            <a:p>
              <a:r>
                <a:rPr lang="en-US" sz="2000" b="1">
                  <a:solidFill>
                    <a:srgbClr val="000000"/>
                  </a:solidFill>
                  <a:ea typeface="Times New Roman" pitchFamily="18" charset="0"/>
                  <a:cs typeface="Arial" charset="0"/>
                </a:rPr>
                <a:t> $</a:t>
              </a:r>
              <a:endParaRPr lang="en-US" sz="2000" b="1">
                <a:ea typeface="Times New Roman" pitchFamily="18" charset="0"/>
                <a:cs typeface="Arial" charset="0"/>
              </a:endParaRPr>
            </a:p>
          </p:txBody>
        </p:sp>
        <p:sp>
          <p:nvSpPr>
            <p:cNvPr id="17558" name="Text Box 2"/>
            <p:cNvSpPr txBox="1">
              <a:spLocks noChangeArrowheads="1"/>
            </p:cNvSpPr>
            <p:nvPr/>
          </p:nvSpPr>
          <p:spPr bwMode="auto">
            <a:xfrm>
              <a:off x="4105" y="3022"/>
              <a:ext cx="726" cy="318"/>
            </a:xfrm>
            <a:prstGeom prst="rect">
              <a:avLst/>
            </a:prstGeom>
            <a:noFill/>
            <a:ln w="9525">
              <a:noFill/>
              <a:miter lim="800000"/>
              <a:headEnd/>
              <a:tailEnd/>
            </a:ln>
          </p:spPr>
          <p:txBody>
            <a:bodyPr lIns="28800" tIns="32918" rIns="28800" bIns="32918"/>
            <a:lstStyle/>
            <a:p>
              <a:pPr algn="ctr"/>
              <a:r>
                <a:rPr lang="en-US" sz="1600" b="1">
                  <a:ea typeface="Times New Roman" pitchFamily="18" charset="0"/>
                  <a:cs typeface="Arial" charset="0"/>
                </a:rPr>
                <a:t>Services / </a:t>
              </a:r>
              <a:r>
                <a:rPr lang="en-US" b="1">
                  <a:solidFill>
                    <a:srgbClr val="000000"/>
                  </a:solidFill>
                  <a:ea typeface="Times New Roman" pitchFamily="18" charset="0"/>
                  <a:cs typeface="Arial" charset="0"/>
                </a:rPr>
                <a:t>$</a:t>
              </a:r>
              <a:endParaRPr lang="en-US" sz="1600" b="1">
                <a:ea typeface="Times New Roman" pitchFamily="18" charset="0"/>
                <a:cs typeface="Arial" charset="0"/>
              </a:endParaRPr>
            </a:p>
          </p:txBody>
        </p:sp>
        <p:sp>
          <p:nvSpPr>
            <p:cNvPr id="17559" name="Line 6"/>
            <p:cNvSpPr>
              <a:spLocks noChangeShapeType="1"/>
            </p:cNvSpPr>
            <p:nvPr/>
          </p:nvSpPr>
          <p:spPr bwMode="auto">
            <a:xfrm>
              <a:off x="703" y="1525"/>
              <a:ext cx="0" cy="317"/>
            </a:xfrm>
            <a:prstGeom prst="line">
              <a:avLst/>
            </a:prstGeom>
            <a:noFill/>
            <a:ln w="28575">
              <a:solidFill>
                <a:srgbClr val="000000"/>
              </a:solidFill>
              <a:round/>
              <a:headEnd/>
              <a:tailEnd type="triangle" w="med" len="med"/>
            </a:ln>
          </p:spPr>
          <p:txBody>
            <a:bodyPr/>
            <a:lstStyle/>
            <a:p>
              <a:endParaRPr lang="en-US"/>
            </a:p>
          </p:txBody>
        </p:sp>
        <p:sp>
          <p:nvSpPr>
            <p:cNvPr id="17560" name="Rectangle 39"/>
            <p:cNvSpPr>
              <a:spLocks noChangeArrowheads="1"/>
            </p:cNvSpPr>
            <p:nvPr/>
          </p:nvSpPr>
          <p:spPr bwMode="auto">
            <a:xfrm>
              <a:off x="1383" y="890"/>
              <a:ext cx="1360" cy="3039"/>
            </a:xfrm>
            <a:prstGeom prst="rect">
              <a:avLst/>
            </a:prstGeom>
            <a:solidFill>
              <a:srgbClr val="BFDBD0"/>
            </a:solidFill>
            <a:ln w="9525">
              <a:solidFill>
                <a:srgbClr val="000000"/>
              </a:solidFill>
              <a:miter lim="800000"/>
              <a:headEnd/>
              <a:tailEnd/>
            </a:ln>
          </p:spPr>
          <p:txBody>
            <a:bodyPr anchor="ctr"/>
            <a:lstStyle/>
            <a:p>
              <a:endParaRPr lang="en-GB">
                <a:latin typeface="Calibri" pitchFamily="34" charset="0"/>
              </a:endParaRPr>
            </a:p>
          </p:txBody>
        </p:sp>
        <p:sp>
          <p:nvSpPr>
            <p:cNvPr id="17561" name="Rectangle 34"/>
            <p:cNvSpPr>
              <a:spLocks noChangeArrowheads="1"/>
            </p:cNvSpPr>
            <p:nvPr/>
          </p:nvSpPr>
          <p:spPr bwMode="auto">
            <a:xfrm>
              <a:off x="1383" y="3929"/>
              <a:ext cx="1360" cy="391"/>
            </a:xfrm>
            <a:prstGeom prst="rect">
              <a:avLst/>
            </a:prstGeom>
            <a:solidFill>
              <a:srgbClr val="BFDBD0"/>
            </a:solidFill>
            <a:ln w="9525">
              <a:solidFill>
                <a:srgbClr val="000000"/>
              </a:solidFill>
              <a:miter lim="800000"/>
              <a:headEnd/>
              <a:tailEnd/>
            </a:ln>
          </p:spPr>
          <p:txBody>
            <a:bodyPr anchor="ctr"/>
            <a:lstStyle/>
            <a:p>
              <a:endParaRPr lang="en-GB">
                <a:latin typeface="Calibri" pitchFamily="34" charset="0"/>
              </a:endParaRPr>
            </a:p>
          </p:txBody>
        </p:sp>
        <p:sp>
          <p:nvSpPr>
            <p:cNvPr id="17562" name="Text Box 8"/>
            <p:cNvSpPr txBox="1">
              <a:spLocks noChangeArrowheads="1"/>
            </p:cNvSpPr>
            <p:nvPr/>
          </p:nvSpPr>
          <p:spPr bwMode="auto">
            <a:xfrm>
              <a:off x="3606" y="3957"/>
              <a:ext cx="1484" cy="363"/>
            </a:xfrm>
            <a:prstGeom prst="rect">
              <a:avLst/>
            </a:prstGeom>
            <a:noFill/>
            <a:ln w="9525">
              <a:noFill/>
              <a:miter lim="800000"/>
              <a:headEnd/>
              <a:tailEnd/>
            </a:ln>
          </p:spPr>
          <p:txBody>
            <a:bodyPr lIns="65837" tIns="32918" rIns="65837" bIns="32918"/>
            <a:lstStyle/>
            <a:p>
              <a:pPr algn="ctr"/>
              <a:endParaRPr lang="en-US" sz="800" b="1">
                <a:solidFill>
                  <a:srgbClr val="000000"/>
                </a:solidFill>
                <a:ea typeface="Times New Roman" pitchFamily="18" charset="0"/>
                <a:cs typeface="Arial" charset="0"/>
              </a:endParaRPr>
            </a:p>
            <a:p>
              <a:pPr algn="ctr"/>
              <a:r>
                <a:rPr lang="en-US" sz="1600" b="1">
                  <a:solidFill>
                    <a:srgbClr val="000000"/>
                  </a:solidFill>
                  <a:ea typeface="Times New Roman" pitchFamily="18" charset="0"/>
                  <a:cs typeface="Arial" charset="0"/>
                </a:rPr>
                <a:t>Demand side RBF</a:t>
              </a:r>
            </a:p>
          </p:txBody>
        </p:sp>
        <p:sp>
          <p:nvSpPr>
            <p:cNvPr id="17563" name="Text Box 32"/>
            <p:cNvSpPr txBox="1">
              <a:spLocks noChangeArrowheads="1"/>
            </p:cNvSpPr>
            <p:nvPr/>
          </p:nvSpPr>
          <p:spPr bwMode="auto">
            <a:xfrm>
              <a:off x="1431" y="2026"/>
              <a:ext cx="1269" cy="680"/>
            </a:xfrm>
            <a:prstGeom prst="rect">
              <a:avLst/>
            </a:prstGeom>
            <a:noFill/>
            <a:ln w="9525">
              <a:noFill/>
              <a:miter lim="800000"/>
              <a:headEnd/>
              <a:tailEnd/>
            </a:ln>
          </p:spPr>
          <p:txBody>
            <a:bodyPr lIns="65837" tIns="32918" rIns="65837" bIns="32918"/>
            <a:lstStyle/>
            <a:p>
              <a:pPr algn="ctr"/>
              <a:r>
                <a:rPr lang="en-US" sz="1600" b="1">
                  <a:solidFill>
                    <a:srgbClr val="000000"/>
                  </a:solidFill>
                </a:rPr>
                <a:t>Performance based contracting (quality, no. of clients, etc)</a:t>
              </a:r>
            </a:p>
          </p:txBody>
        </p:sp>
        <p:sp>
          <p:nvSpPr>
            <p:cNvPr id="17564" name="AutoShape 31"/>
            <p:cNvSpPr>
              <a:spLocks noChangeArrowheads="1"/>
            </p:cNvSpPr>
            <p:nvPr/>
          </p:nvSpPr>
          <p:spPr bwMode="auto">
            <a:xfrm>
              <a:off x="1453" y="3034"/>
              <a:ext cx="1225" cy="862"/>
            </a:xfrm>
            <a:prstGeom prst="diamond">
              <a:avLst/>
            </a:prstGeom>
            <a:solidFill>
              <a:srgbClr val="FFCC99"/>
            </a:solidFill>
            <a:ln w="9525">
              <a:solidFill>
                <a:srgbClr val="000000"/>
              </a:solidFill>
              <a:miter lim="800000"/>
              <a:headEnd/>
              <a:tailEnd/>
            </a:ln>
          </p:spPr>
          <p:txBody>
            <a:bodyPr lIns="65837" tIns="32918" rIns="65837" bIns="32918" anchor="ctr"/>
            <a:lstStyle/>
            <a:p>
              <a:pPr algn="ctr"/>
              <a:r>
                <a:rPr lang="en-US" sz="1400" b="1">
                  <a:solidFill>
                    <a:srgbClr val="000000"/>
                  </a:solidFill>
                  <a:latin typeface="Calibri" pitchFamily="34" charset="0"/>
                  <a:ea typeface="Times New Roman" pitchFamily="18" charset="0"/>
                  <a:cs typeface="Arial" charset="0"/>
                </a:rPr>
                <a:t>Health Facilities</a:t>
              </a:r>
              <a:endParaRPr lang="en-US" sz="1400" b="1">
                <a:latin typeface="Calibri" pitchFamily="34" charset="0"/>
                <a:ea typeface="Times New Roman" pitchFamily="18" charset="0"/>
                <a:cs typeface="Arial" charset="0"/>
              </a:endParaRPr>
            </a:p>
          </p:txBody>
        </p:sp>
        <p:sp>
          <p:nvSpPr>
            <p:cNvPr id="17565" name="Line 29"/>
            <p:cNvSpPr>
              <a:spLocks noChangeShapeType="1"/>
            </p:cNvSpPr>
            <p:nvPr/>
          </p:nvSpPr>
          <p:spPr bwMode="auto">
            <a:xfrm>
              <a:off x="2109" y="2659"/>
              <a:ext cx="0" cy="325"/>
            </a:xfrm>
            <a:prstGeom prst="line">
              <a:avLst/>
            </a:prstGeom>
            <a:noFill/>
            <a:ln w="28575">
              <a:solidFill>
                <a:srgbClr val="000000"/>
              </a:solidFill>
              <a:round/>
              <a:headEnd/>
              <a:tailEnd type="triangle" w="med" len="med"/>
            </a:ln>
          </p:spPr>
          <p:txBody>
            <a:bodyPr/>
            <a:lstStyle/>
            <a:p>
              <a:endParaRPr lang="en-US"/>
            </a:p>
          </p:txBody>
        </p:sp>
        <p:sp>
          <p:nvSpPr>
            <p:cNvPr id="17566" name="Text Box 24"/>
            <p:cNvSpPr txBox="1">
              <a:spLocks noChangeArrowheads="1"/>
            </p:cNvSpPr>
            <p:nvPr/>
          </p:nvSpPr>
          <p:spPr bwMode="auto">
            <a:xfrm>
              <a:off x="1635" y="1071"/>
              <a:ext cx="862" cy="378"/>
            </a:xfrm>
            <a:prstGeom prst="rect">
              <a:avLst/>
            </a:prstGeom>
            <a:solidFill>
              <a:srgbClr val="FFCC99"/>
            </a:solidFill>
            <a:ln w="9525">
              <a:solidFill>
                <a:srgbClr val="000000"/>
              </a:solidFill>
              <a:miter lim="800000"/>
              <a:headEnd/>
              <a:tailEnd/>
            </a:ln>
          </p:spPr>
          <p:txBody>
            <a:bodyPr lIns="65837" tIns="32918" rIns="65837" bIns="32918"/>
            <a:lstStyle/>
            <a:p>
              <a:pPr algn="ctr"/>
              <a:r>
                <a:rPr lang="en-US" sz="1600" b="1">
                  <a:solidFill>
                    <a:srgbClr val="000000"/>
                  </a:solidFill>
                  <a:ea typeface="Times New Roman" pitchFamily="18" charset="0"/>
                  <a:cs typeface="Arial" charset="0"/>
                </a:rPr>
                <a:t>Govt / donor funding</a:t>
              </a:r>
              <a:endParaRPr lang="en-US" sz="1600" b="1">
                <a:ea typeface="Times New Roman" pitchFamily="18" charset="0"/>
                <a:cs typeface="Arial" charset="0"/>
              </a:endParaRPr>
            </a:p>
          </p:txBody>
        </p:sp>
        <p:sp>
          <p:nvSpPr>
            <p:cNvPr id="17567" name="Text Box 5"/>
            <p:cNvSpPr txBox="1">
              <a:spLocks noChangeArrowheads="1"/>
            </p:cNvSpPr>
            <p:nvPr/>
          </p:nvSpPr>
          <p:spPr bwMode="auto">
            <a:xfrm>
              <a:off x="1973" y="1842"/>
              <a:ext cx="309" cy="244"/>
            </a:xfrm>
            <a:prstGeom prst="rect">
              <a:avLst/>
            </a:prstGeom>
            <a:noFill/>
            <a:ln w="9525">
              <a:noFill/>
              <a:miter lim="800000"/>
              <a:headEnd/>
              <a:tailEnd/>
            </a:ln>
          </p:spPr>
          <p:txBody>
            <a:bodyPr lIns="65837" tIns="32918" rIns="65837" bIns="32918"/>
            <a:lstStyle/>
            <a:p>
              <a:r>
                <a:rPr lang="en-US" sz="2000" b="1">
                  <a:solidFill>
                    <a:srgbClr val="000000"/>
                  </a:solidFill>
                  <a:ea typeface="Times New Roman" pitchFamily="18" charset="0"/>
                  <a:cs typeface="Arial" charset="0"/>
                </a:rPr>
                <a:t> $</a:t>
              </a:r>
              <a:endParaRPr lang="en-US" sz="2000" b="1">
                <a:ea typeface="Times New Roman" pitchFamily="18" charset="0"/>
                <a:cs typeface="Arial" charset="0"/>
              </a:endParaRPr>
            </a:p>
          </p:txBody>
        </p:sp>
        <p:sp>
          <p:nvSpPr>
            <p:cNvPr id="17568" name="Line 6"/>
            <p:cNvSpPr>
              <a:spLocks noChangeShapeType="1"/>
            </p:cNvSpPr>
            <p:nvPr/>
          </p:nvSpPr>
          <p:spPr bwMode="auto">
            <a:xfrm>
              <a:off x="2109" y="1525"/>
              <a:ext cx="0" cy="317"/>
            </a:xfrm>
            <a:prstGeom prst="line">
              <a:avLst/>
            </a:prstGeom>
            <a:noFill/>
            <a:ln w="28575">
              <a:solidFill>
                <a:srgbClr val="000000"/>
              </a:solidFill>
              <a:round/>
              <a:headEnd/>
              <a:tailEnd type="triangle" w="med" len="med"/>
            </a:ln>
          </p:spPr>
          <p:txBody>
            <a:bodyPr/>
            <a:lstStyle/>
            <a:p>
              <a:endParaRPr lang="en-US"/>
            </a:p>
          </p:txBody>
        </p:sp>
        <p:sp>
          <p:nvSpPr>
            <p:cNvPr id="17569" name="AutoShape 31"/>
            <p:cNvSpPr>
              <a:spLocks noChangeArrowheads="1"/>
            </p:cNvSpPr>
            <p:nvPr/>
          </p:nvSpPr>
          <p:spPr bwMode="auto">
            <a:xfrm>
              <a:off x="2880" y="3022"/>
              <a:ext cx="1225" cy="862"/>
            </a:xfrm>
            <a:prstGeom prst="diamond">
              <a:avLst/>
            </a:prstGeom>
            <a:solidFill>
              <a:srgbClr val="FFCC99"/>
            </a:solidFill>
            <a:ln w="9525">
              <a:solidFill>
                <a:srgbClr val="000000"/>
              </a:solidFill>
              <a:miter lim="800000"/>
              <a:headEnd/>
              <a:tailEnd/>
            </a:ln>
          </p:spPr>
          <p:txBody>
            <a:bodyPr lIns="65837" tIns="32918" rIns="65837" bIns="32918" anchor="ctr"/>
            <a:lstStyle/>
            <a:p>
              <a:pPr algn="ctr"/>
              <a:r>
                <a:rPr lang="en-US" sz="1400" b="1">
                  <a:solidFill>
                    <a:srgbClr val="000000"/>
                  </a:solidFill>
                  <a:latin typeface="Calibri" pitchFamily="34" charset="0"/>
                  <a:ea typeface="Times New Roman" pitchFamily="18" charset="0"/>
                  <a:cs typeface="Arial" charset="0"/>
                </a:rPr>
                <a:t>Health Facilities</a:t>
              </a:r>
              <a:endParaRPr lang="en-US" sz="1400" b="1">
                <a:latin typeface="Calibri" pitchFamily="34" charset="0"/>
                <a:ea typeface="Times New Roman" pitchFamily="18" charset="0"/>
                <a:cs typeface="Arial" charset="0"/>
              </a:endParaRPr>
            </a:p>
          </p:txBody>
        </p:sp>
        <p:cxnSp>
          <p:nvCxnSpPr>
            <p:cNvPr id="17570" name="AutoShape 324"/>
            <p:cNvCxnSpPr>
              <a:cxnSpLocks noChangeShapeType="1"/>
              <a:stCxn id="17572" idx="2"/>
              <a:endCxn id="17571" idx="0"/>
            </p:cNvCxnSpPr>
            <p:nvPr/>
          </p:nvCxnSpPr>
          <p:spPr bwMode="auto">
            <a:xfrm flipH="1">
              <a:off x="3492" y="1449"/>
              <a:ext cx="772" cy="303"/>
            </a:xfrm>
            <a:prstGeom prst="straightConnector1">
              <a:avLst/>
            </a:prstGeom>
            <a:noFill/>
            <a:ln w="28575">
              <a:solidFill>
                <a:schemeClr val="tx1"/>
              </a:solidFill>
              <a:round/>
              <a:headEnd/>
              <a:tailEnd type="triangle" w="med" len="med"/>
            </a:ln>
          </p:spPr>
        </p:cxnSp>
        <p:sp>
          <p:nvSpPr>
            <p:cNvPr id="17571" name="Text Box 3"/>
            <p:cNvSpPr txBox="1">
              <a:spLocks noChangeArrowheads="1"/>
            </p:cNvSpPr>
            <p:nvPr/>
          </p:nvSpPr>
          <p:spPr bwMode="auto">
            <a:xfrm>
              <a:off x="3016" y="1752"/>
              <a:ext cx="952" cy="635"/>
            </a:xfrm>
            <a:prstGeom prst="rect">
              <a:avLst/>
            </a:prstGeom>
            <a:solidFill>
              <a:srgbClr val="FFCC99"/>
            </a:solidFill>
            <a:ln w="9525">
              <a:solidFill>
                <a:srgbClr val="000000"/>
              </a:solidFill>
              <a:miter lim="800000"/>
              <a:headEnd/>
              <a:tailEnd/>
            </a:ln>
          </p:spPr>
          <p:txBody>
            <a:bodyPr lIns="65837" tIns="32918" rIns="65837" bIns="32918"/>
            <a:lstStyle/>
            <a:p>
              <a:pPr algn="ctr"/>
              <a:r>
                <a:rPr lang="en-US" sz="1600" b="1">
                  <a:solidFill>
                    <a:srgbClr val="000000"/>
                  </a:solidFill>
                  <a:ea typeface="Times New Roman" pitchFamily="18" charset="0"/>
                  <a:cs typeface="Arial" charset="0"/>
                </a:rPr>
                <a:t>Management Agency </a:t>
              </a:r>
              <a:endParaRPr lang="en-US" sz="1600" b="1">
                <a:ea typeface="Times New Roman" pitchFamily="18" charset="0"/>
                <a:cs typeface="Arial" charset="0"/>
              </a:endParaRPr>
            </a:p>
            <a:p>
              <a:pPr algn="ctr" eaLnBrk="0" hangingPunct="0"/>
              <a:r>
                <a:rPr lang="en-US" sz="1600" b="1">
                  <a:solidFill>
                    <a:srgbClr val="000000"/>
                  </a:solidFill>
                  <a:ea typeface="Times New Roman" pitchFamily="18" charset="0"/>
                  <a:cs typeface="Arial" charset="0"/>
                </a:rPr>
                <a:t>(Govt / Non-Govt</a:t>
              </a:r>
              <a:endParaRPr lang="en-US" sz="1600" b="1">
                <a:ea typeface="Times New Roman" pitchFamily="18" charset="0"/>
                <a:cs typeface="Arial" charset="0"/>
              </a:endParaRPr>
            </a:p>
          </p:txBody>
        </p:sp>
        <p:sp>
          <p:nvSpPr>
            <p:cNvPr id="17572" name="Text Box 24"/>
            <p:cNvSpPr txBox="1">
              <a:spLocks noChangeArrowheads="1"/>
            </p:cNvSpPr>
            <p:nvPr/>
          </p:nvSpPr>
          <p:spPr bwMode="auto">
            <a:xfrm>
              <a:off x="3424" y="1071"/>
              <a:ext cx="1679" cy="378"/>
            </a:xfrm>
            <a:prstGeom prst="rect">
              <a:avLst/>
            </a:prstGeom>
            <a:solidFill>
              <a:srgbClr val="FFCC99"/>
            </a:solidFill>
            <a:ln w="9525">
              <a:solidFill>
                <a:srgbClr val="000000"/>
              </a:solidFill>
              <a:miter lim="800000"/>
              <a:headEnd/>
              <a:tailEnd/>
            </a:ln>
          </p:spPr>
          <p:txBody>
            <a:bodyPr lIns="65837" tIns="32918" rIns="65837" bIns="32918"/>
            <a:lstStyle/>
            <a:p>
              <a:pPr algn="ctr"/>
              <a:endParaRPr lang="en-US" sz="800" b="1">
                <a:solidFill>
                  <a:srgbClr val="000000"/>
                </a:solidFill>
                <a:ea typeface="Times New Roman" pitchFamily="18" charset="0"/>
                <a:cs typeface="Arial" charset="0"/>
              </a:endParaRPr>
            </a:p>
            <a:p>
              <a:pPr algn="ctr"/>
              <a:r>
                <a:rPr lang="en-US" sz="1600" b="1">
                  <a:solidFill>
                    <a:srgbClr val="000000"/>
                  </a:solidFill>
                  <a:ea typeface="Times New Roman" pitchFamily="18" charset="0"/>
                  <a:cs typeface="Arial" charset="0"/>
                </a:rPr>
                <a:t>Govt / donor funding</a:t>
              </a:r>
              <a:endParaRPr lang="en-US" sz="1600" b="1">
                <a:ea typeface="Times New Roman" pitchFamily="18" charset="0"/>
                <a:cs typeface="Arial" charset="0"/>
              </a:endParaRPr>
            </a:p>
          </p:txBody>
        </p:sp>
        <p:sp>
          <p:nvSpPr>
            <p:cNvPr id="17573" name="Line 16"/>
            <p:cNvSpPr>
              <a:spLocks noChangeShapeType="1"/>
            </p:cNvSpPr>
            <p:nvPr/>
          </p:nvSpPr>
          <p:spPr bwMode="auto">
            <a:xfrm flipH="1" flipV="1">
              <a:off x="3969" y="2069"/>
              <a:ext cx="907" cy="0"/>
            </a:xfrm>
            <a:prstGeom prst="line">
              <a:avLst/>
            </a:prstGeom>
            <a:noFill/>
            <a:ln w="28575">
              <a:solidFill>
                <a:srgbClr val="000000"/>
              </a:solidFill>
              <a:round/>
              <a:headEnd type="triangle" w="med" len="med"/>
              <a:tailEnd/>
            </a:ln>
          </p:spPr>
          <p:txBody>
            <a:bodyPr/>
            <a:lstStyle/>
            <a:p>
              <a:endParaRPr lang="en-US"/>
            </a:p>
          </p:txBody>
        </p:sp>
        <p:sp>
          <p:nvSpPr>
            <p:cNvPr id="17574" name="Text Box 8"/>
            <p:cNvSpPr txBox="1">
              <a:spLocks noChangeArrowheads="1"/>
            </p:cNvSpPr>
            <p:nvPr/>
          </p:nvSpPr>
          <p:spPr bwMode="auto">
            <a:xfrm>
              <a:off x="1519" y="3884"/>
              <a:ext cx="1167" cy="436"/>
            </a:xfrm>
            <a:prstGeom prst="rect">
              <a:avLst/>
            </a:prstGeom>
            <a:noFill/>
            <a:ln w="9525">
              <a:noFill/>
              <a:miter lim="800000"/>
              <a:headEnd/>
              <a:tailEnd/>
            </a:ln>
          </p:spPr>
          <p:txBody>
            <a:bodyPr lIns="65837" tIns="32918" rIns="65837" bIns="32918"/>
            <a:lstStyle/>
            <a:p>
              <a:pPr algn="ctr"/>
              <a:endParaRPr lang="en-US" sz="800" b="1">
                <a:solidFill>
                  <a:srgbClr val="000000"/>
                </a:solidFill>
                <a:ea typeface="Times New Roman" pitchFamily="18" charset="0"/>
                <a:cs typeface="Arial" charset="0"/>
              </a:endParaRPr>
            </a:p>
            <a:p>
              <a:pPr algn="ctr"/>
              <a:r>
                <a:rPr lang="en-US" sz="1600" b="1">
                  <a:solidFill>
                    <a:srgbClr val="000000"/>
                  </a:solidFill>
                  <a:ea typeface="Times New Roman" pitchFamily="18" charset="0"/>
                  <a:cs typeface="Arial" charset="0"/>
                </a:rPr>
                <a:t>Supply side </a:t>
              </a:r>
            </a:p>
            <a:p>
              <a:pPr algn="ctr"/>
              <a:r>
                <a:rPr lang="en-US" sz="1600" b="1">
                  <a:solidFill>
                    <a:srgbClr val="000000"/>
                  </a:solidFill>
                  <a:ea typeface="Times New Roman" pitchFamily="18" charset="0"/>
                  <a:cs typeface="Arial" charset="0"/>
                </a:rPr>
                <a:t>RBF</a:t>
              </a: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284163" y="244475"/>
            <a:ext cx="8666162" cy="954088"/>
          </a:xfrm>
        </p:spPr>
        <p:txBody>
          <a:bodyPr/>
          <a:lstStyle/>
          <a:p>
            <a:pPr eaLnBrk="1" hangingPunct="1"/>
            <a:r>
              <a:rPr lang="en-GB" sz="4800" b="1" smtClean="0">
                <a:solidFill>
                  <a:srgbClr val="006C5F"/>
                </a:solidFill>
              </a:rPr>
              <a:t>Commonly held assumptions</a:t>
            </a:r>
          </a:p>
        </p:txBody>
      </p:sp>
      <p:sp>
        <p:nvSpPr>
          <p:cNvPr id="27650" name="Rectangle 3"/>
          <p:cNvSpPr>
            <a:spLocks noGrp="1" noChangeArrowheads="1"/>
          </p:cNvSpPr>
          <p:nvPr>
            <p:ph type="body" idx="1"/>
          </p:nvPr>
        </p:nvSpPr>
        <p:spPr>
          <a:xfrm>
            <a:off x="358775" y="1557338"/>
            <a:ext cx="8534400" cy="4895850"/>
          </a:xfrm>
        </p:spPr>
        <p:txBody>
          <a:bodyPr/>
          <a:lstStyle/>
          <a:p>
            <a:pPr eaLnBrk="1" hangingPunct="1">
              <a:lnSpc>
                <a:spcPct val="90000"/>
              </a:lnSpc>
            </a:pPr>
            <a:r>
              <a:rPr lang="en-GB" sz="2800" b="1" smtClean="0"/>
              <a:t>Vouchers are </a:t>
            </a:r>
            <a:r>
              <a:rPr lang="en-GB" sz="2800" b="1" smtClean="0">
                <a:solidFill>
                  <a:srgbClr val="FF0000"/>
                </a:solidFill>
              </a:rPr>
              <a:t>good at targeting</a:t>
            </a:r>
            <a:r>
              <a:rPr lang="en-GB" sz="2800" b="1" smtClean="0"/>
              <a:t> sub-groups</a:t>
            </a:r>
          </a:p>
          <a:p>
            <a:pPr lvl="1" eaLnBrk="1" hangingPunct="1">
              <a:lnSpc>
                <a:spcPct val="90000"/>
              </a:lnSpc>
            </a:pPr>
            <a:r>
              <a:rPr lang="en-GB" sz="2400" smtClean="0"/>
              <a:t>Reaching underserved groups (adolescents, poor pregnant women, sex workers, poor families)</a:t>
            </a:r>
          </a:p>
          <a:p>
            <a:pPr eaLnBrk="1" hangingPunct="1">
              <a:lnSpc>
                <a:spcPct val="90000"/>
              </a:lnSpc>
            </a:pPr>
            <a:r>
              <a:rPr lang="en-GB" sz="2800" b="1" smtClean="0"/>
              <a:t>Vouchers increase the</a:t>
            </a:r>
            <a:r>
              <a:rPr lang="en-GB" sz="2800" b="1" smtClean="0">
                <a:solidFill>
                  <a:srgbClr val="FF0000"/>
                </a:solidFill>
              </a:rPr>
              <a:t> utilisation</a:t>
            </a:r>
            <a:r>
              <a:rPr lang="en-GB" sz="2800" b="1" smtClean="0"/>
              <a:t> of particular services</a:t>
            </a:r>
          </a:p>
          <a:p>
            <a:pPr lvl="1" eaLnBrk="1" hangingPunct="1">
              <a:lnSpc>
                <a:spcPct val="90000"/>
              </a:lnSpc>
            </a:pPr>
            <a:r>
              <a:rPr lang="en-GB" sz="2400" smtClean="0"/>
              <a:t>Pubic health goods (STI services)</a:t>
            </a:r>
          </a:p>
          <a:p>
            <a:pPr lvl="1" eaLnBrk="1" hangingPunct="1">
              <a:lnSpc>
                <a:spcPct val="90000"/>
              </a:lnSpc>
            </a:pPr>
            <a:r>
              <a:rPr lang="en-GB" sz="2400" smtClean="0"/>
              <a:t>Priority services (SM, FP &amp; safe abortion)</a:t>
            </a:r>
          </a:p>
          <a:p>
            <a:pPr eaLnBrk="1" hangingPunct="1">
              <a:lnSpc>
                <a:spcPct val="90000"/>
              </a:lnSpc>
            </a:pPr>
            <a:r>
              <a:rPr lang="en-GB" sz="2800" b="1" smtClean="0"/>
              <a:t>Vouchers can improve </a:t>
            </a:r>
            <a:r>
              <a:rPr lang="en-GB" sz="2800" b="1" smtClean="0">
                <a:solidFill>
                  <a:srgbClr val="FF0000"/>
                </a:solidFill>
              </a:rPr>
              <a:t>quality </a:t>
            </a:r>
            <a:r>
              <a:rPr lang="en-GB" sz="2800" b="1" smtClean="0"/>
              <a:t>of health services</a:t>
            </a:r>
          </a:p>
          <a:p>
            <a:pPr lvl="1" eaLnBrk="1" hangingPunct="1">
              <a:lnSpc>
                <a:spcPct val="90000"/>
              </a:lnSpc>
            </a:pPr>
            <a:r>
              <a:rPr lang="en-GB" sz="2400" smtClean="0"/>
              <a:t>Through contracting </a:t>
            </a:r>
          </a:p>
          <a:p>
            <a:pPr lvl="1" eaLnBrk="1" hangingPunct="1">
              <a:lnSpc>
                <a:spcPct val="90000"/>
              </a:lnSpc>
            </a:pPr>
            <a:r>
              <a:rPr lang="en-GB" sz="2400" smtClean="0"/>
              <a:t>Through increased customer orientation </a:t>
            </a:r>
          </a:p>
          <a:p>
            <a:pPr eaLnBrk="1" hangingPunct="1">
              <a:lnSpc>
                <a:spcPct val="90000"/>
              </a:lnSpc>
            </a:pPr>
            <a:r>
              <a:rPr lang="en-GB" sz="2800" b="1" smtClean="0"/>
              <a:t>Vouchers can </a:t>
            </a:r>
            <a:r>
              <a:rPr lang="en-GB" sz="2800" b="1" smtClean="0">
                <a:solidFill>
                  <a:srgbClr val="FF0000"/>
                </a:solidFill>
              </a:rPr>
              <a:t>extend access</a:t>
            </a:r>
            <a:r>
              <a:rPr lang="en-GB" sz="2800" b="1" smtClean="0"/>
              <a:t> to private sector</a:t>
            </a:r>
          </a:p>
          <a:p>
            <a:pPr lvl="1" eaLnBrk="1" hangingPunct="1">
              <a:lnSpc>
                <a:spcPct val="90000"/>
              </a:lnSpc>
            </a:pPr>
            <a:r>
              <a:rPr lang="en-GB" sz="2400" smtClean="0"/>
              <a:t>Through PPPs with PFP &amp; PNFP sectors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284163" y="244475"/>
            <a:ext cx="8666162" cy="954088"/>
          </a:xfrm>
        </p:spPr>
        <p:txBody>
          <a:bodyPr/>
          <a:lstStyle/>
          <a:p>
            <a:pPr eaLnBrk="1" hangingPunct="1"/>
            <a:r>
              <a:rPr lang="en-GB" sz="4700" b="1" smtClean="0">
                <a:solidFill>
                  <a:srgbClr val="006C5F"/>
                </a:solidFill>
              </a:rPr>
              <a:t>Assumptions cont….</a:t>
            </a:r>
          </a:p>
        </p:txBody>
      </p:sp>
      <p:sp>
        <p:nvSpPr>
          <p:cNvPr id="29698" name="Rectangle 3"/>
          <p:cNvSpPr>
            <a:spLocks noGrp="1" noChangeArrowheads="1"/>
          </p:cNvSpPr>
          <p:nvPr>
            <p:ph type="body" idx="1"/>
          </p:nvPr>
        </p:nvSpPr>
        <p:spPr>
          <a:xfrm>
            <a:off x="381000" y="1341438"/>
            <a:ext cx="8534400" cy="5327650"/>
          </a:xfrm>
        </p:spPr>
        <p:txBody>
          <a:bodyPr/>
          <a:lstStyle/>
          <a:p>
            <a:pPr eaLnBrk="1" hangingPunct="1">
              <a:lnSpc>
                <a:spcPct val="80000"/>
              </a:lnSpc>
            </a:pPr>
            <a:r>
              <a:rPr lang="en-GB" sz="3000" b="1" smtClean="0"/>
              <a:t>Vouchers are assumed to </a:t>
            </a:r>
            <a:r>
              <a:rPr lang="en-GB" sz="3000" b="1" smtClean="0">
                <a:solidFill>
                  <a:srgbClr val="FF0000"/>
                </a:solidFill>
              </a:rPr>
              <a:t>increase</a:t>
            </a:r>
            <a:r>
              <a:rPr lang="en-GB" sz="3000" b="1" smtClean="0"/>
              <a:t> </a:t>
            </a:r>
            <a:r>
              <a:rPr lang="en-GB" sz="3000" b="1" smtClean="0">
                <a:solidFill>
                  <a:srgbClr val="FF0000"/>
                </a:solidFill>
              </a:rPr>
              <a:t>efficiency</a:t>
            </a:r>
            <a:r>
              <a:rPr lang="en-GB" sz="3000" smtClean="0">
                <a:solidFill>
                  <a:srgbClr val="FF0000"/>
                </a:solidFill>
              </a:rPr>
              <a:t> </a:t>
            </a:r>
          </a:p>
          <a:p>
            <a:pPr lvl="1" eaLnBrk="1" hangingPunct="1">
              <a:lnSpc>
                <a:spcPct val="80000"/>
              </a:lnSpc>
            </a:pPr>
            <a:r>
              <a:rPr lang="en-GB" smtClean="0"/>
              <a:t>Payment for services actually provided</a:t>
            </a:r>
          </a:p>
          <a:p>
            <a:pPr lvl="1" eaLnBrk="1" hangingPunct="1">
              <a:lnSpc>
                <a:spcPct val="80000"/>
              </a:lnSpc>
            </a:pPr>
            <a:r>
              <a:rPr lang="en-GB" smtClean="0"/>
              <a:t>Provision of services with high impact </a:t>
            </a:r>
          </a:p>
          <a:p>
            <a:pPr lvl="1" eaLnBrk="1" hangingPunct="1">
              <a:lnSpc>
                <a:spcPct val="80000"/>
              </a:lnSpc>
            </a:pPr>
            <a:r>
              <a:rPr lang="en-GB" smtClean="0"/>
              <a:t>Competitive contracting and possibility to terminate </a:t>
            </a:r>
          </a:p>
          <a:p>
            <a:pPr lvl="1" eaLnBrk="1" hangingPunct="1">
              <a:lnSpc>
                <a:spcPct val="80000"/>
              </a:lnSpc>
            </a:pPr>
            <a:r>
              <a:rPr lang="en-GB" smtClean="0"/>
              <a:t>Up-front &amp; overhead costs reduce over time as programmes scale-up</a:t>
            </a:r>
          </a:p>
          <a:p>
            <a:pPr eaLnBrk="1" hangingPunct="1">
              <a:lnSpc>
                <a:spcPct val="80000"/>
              </a:lnSpc>
              <a:spcBef>
                <a:spcPct val="30000"/>
              </a:spcBef>
            </a:pPr>
            <a:r>
              <a:rPr lang="en-GB" sz="2800" b="1" smtClean="0"/>
              <a:t>Vouchers </a:t>
            </a:r>
            <a:r>
              <a:rPr lang="en-GB" sz="2800" b="1" smtClean="0">
                <a:solidFill>
                  <a:srgbClr val="FF0000"/>
                </a:solidFill>
              </a:rPr>
              <a:t>increase equity</a:t>
            </a:r>
            <a:r>
              <a:rPr lang="en-GB" sz="2800" b="1" smtClean="0"/>
              <a:t> (through targeting of those most in need)</a:t>
            </a:r>
          </a:p>
          <a:p>
            <a:pPr eaLnBrk="1" hangingPunct="1">
              <a:lnSpc>
                <a:spcPct val="80000"/>
              </a:lnSpc>
              <a:spcBef>
                <a:spcPct val="35000"/>
              </a:spcBef>
            </a:pPr>
            <a:r>
              <a:rPr lang="en-GB" sz="3000" b="1" smtClean="0"/>
              <a:t>Voucher programmes are </a:t>
            </a:r>
            <a:r>
              <a:rPr lang="en-GB" sz="3000" b="1" smtClean="0">
                <a:solidFill>
                  <a:srgbClr val="FF0000"/>
                </a:solidFill>
              </a:rPr>
              <a:t>more transparent</a:t>
            </a:r>
          </a:p>
          <a:p>
            <a:pPr lvl="1" eaLnBrk="1" hangingPunct="1">
              <a:lnSpc>
                <a:spcPct val="80000"/>
              </a:lnSpc>
            </a:pPr>
            <a:r>
              <a:rPr lang="en-GB" smtClean="0"/>
              <a:t>Tracking voucher distribution, service use, reimbursements, and performance facilitates M&amp;E</a:t>
            </a:r>
          </a:p>
          <a:p>
            <a:pPr lvl="1" eaLnBrk="1" hangingPunct="1">
              <a:lnSpc>
                <a:spcPct val="80000"/>
              </a:lnSpc>
            </a:pPr>
            <a:r>
              <a:rPr lang="en-GB" smtClean="0"/>
              <a:t>Costs are transparent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el 1"/>
          <p:cNvSpPr>
            <a:spLocks noGrp="1"/>
          </p:cNvSpPr>
          <p:nvPr>
            <p:ph type="title"/>
          </p:nvPr>
        </p:nvSpPr>
        <p:spPr/>
        <p:txBody>
          <a:bodyPr/>
          <a:lstStyle/>
          <a:p>
            <a:pPr eaLnBrk="1" hangingPunct="1"/>
            <a:r>
              <a:rPr lang="en-GB" sz="4000" b="1" smtClean="0">
                <a:solidFill>
                  <a:srgbClr val="006C5F"/>
                </a:solidFill>
              </a:rPr>
              <a:t>Bangladesh DSF Programme: </a:t>
            </a:r>
            <a:br>
              <a:rPr lang="en-GB" sz="4000" b="1" smtClean="0">
                <a:solidFill>
                  <a:srgbClr val="006C5F"/>
                </a:solidFill>
              </a:rPr>
            </a:br>
            <a:r>
              <a:rPr lang="en-GB" sz="4000" b="1" smtClean="0">
                <a:solidFill>
                  <a:srgbClr val="006C5F"/>
                </a:solidFill>
              </a:rPr>
              <a:t>impact on equity</a:t>
            </a:r>
            <a:endParaRPr lang="en-GB" sz="4000" smtClean="0"/>
          </a:p>
        </p:txBody>
      </p:sp>
      <p:sp>
        <p:nvSpPr>
          <p:cNvPr id="40962" name="Tijdelijke aanduiding voor inhoud 2"/>
          <p:cNvSpPr>
            <a:spLocks noGrp="1"/>
          </p:cNvSpPr>
          <p:nvPr>
            <p:ph idx="1"/>
          </p:nvPr>
        </p:nvSpPr>
        <p:spPr/>
        <p:txBody>
          <a:bodyPr/>
          <a:lstStyle/>
          <a:p>
            <a:pPr eaLnBrk="1" hangingPunct="1">
              <a:buFont typeface="Arial" charset="0"/>
              <a:buNone/>
            </a:pPr>
            <a:r>
              <a:rPr lang="en-GB" dirty="0" smtClean="0"/>
              <a:t>   “</a:t>
            </a:r>
            <a:r>
              <a:rPr lang="en-GB" b="1" dirty="0" smtClean="0"/>
              <a:t>Clearly, the introduction of demand-side financing significantly improved access to maternal   for the poor households in Bangladesh</a:t>
            </a:r>
            <a:r>
              <a:rPr lang="en-GB" dirty="0" smtClean="0"/>
              <a:t>.”</a:t>
            </a:r>
          </a:p>
          <a:p>
            <a:pPr eaLnBrk="1" hangingPunct="1">
              <a:buFont typeface="Arial" charset="0"/>
              <a:buNone/>
            </a:pPr>
            <a:endParaRPr lang="en-GB" dirty="0" smtClean="0"/>
          </a:p>
          <a:p>
            <a:pPr eaLnBrk="1" hangingPunct="1">
              <a:buFont typeface="Arial" charset="0"/>
              <a:buNone/>
            </a:pPr>
            <a:r>
              <a:rPr lang="en-GB" sz="2000" b="1" dirty="0" smtClean="0"/>
              <a:t>	</a:t>
            </a:r>
            <a:r>
              <a:rPr lang="en-GB" sz="2000" i="1" dirty="0" smtClean="0"/>
              <a:t>Ahmed, S., &amp; Khan, M. M., Is demand-side financing equity enhancing? Lessons from a maternal health voucher scheme in Bangladesh</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el 1"/>
          <p:cNvSpPr>
            <a:spLocks noGrp="1"/>
          </p:cNvSpPr>
          <p:nvPr>
            <p:ph type="title"/>
          </p:nvPr>
        </p:nvSpPr>
        <p:spPr/>
        <p:txBody>
          <a:bodyPr rtlCol="0">
            <a:normAutofit fontScale="90000"/>
          </a:bodyPr>
          <a:lstStyle/>
          <a:p>
            <a:pPr eaLnBrk="1" fontAlgn="auto" hangingPunct="1">
              <a:spcAft>
                <a:spcPts val="0"/>
              </a:spcAft>
              <a:defRPr/>
            </a:pPr>
            <a:r>
              <a:rPr lang="en-GB" b="1" dirty="0" smtClean="0">
                <a:solidFill>
                  <a:srgbClr val="006C5F"/>
                </a:solidFill>
              </a:rPr>
              <a:t>Example of increase in utilisation of services: SMH services in Bangladesh</a:t>
            </a:r>
          </a:p>
        </p:txBody>
      </p:sp>
      <p:graphicFrame>
        <p:nvGraphicFramePr>
          <p:cNvPr id="1148" name="Object 124"/>
          <p:cNvGraphicFramePr>
            <a:graphicFrameLocks noGrp="1"/>
          </p:cNvGraphicFramePr>
          <p:nvPr>
            <p:ph idx="1"/>
          </p:nvPr>
        </p:nvGraphicFramePr>
        <p:xfrm>
          <a:off x="228600" y="1892300"/>
          <a:ext cx="8915400" cy="4775200"/>
        </p:xfrm>
        <a:graphic>
          <a:graphicData uri="http://schemas.openxmlformats.org/presentationml/2006/ole">
            <mc:AlternateContent xmlns:mc="http://schemas.openxmlformats.org/markup-compatibility/2006">
              <mc:Choice xmlns:v="urn:schemas-microsoft-com:vml" Requires="v">
                <p:oleObj spid="_x0000_s1210" name="Grafiek" r:id="rId4" imgW="8008664" imgH="3886107" progId="Excel.Chart.8">
                  <p:embed/>
                </p:oleObj>
              </mc:Choice>
              <mc:Fallback>
                <p:oleObj name="Grafiek" r:id="rId4" imgW="8008664" imgH="3886107" progId="Excel.Chart.8">
                  <p:embed/>
                  <p:pic>
                    <p:nvPicPr>
                      <p:cNvPr id="0" name="Picture 124"/>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892300"/>
                        <a:ext cx="8915400" cy="477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0" y="23813"/>
            <a:ext cx="9144000" cy="1500187"/>
          </a:xfrm>
        </p:spPr>
        <p:txBody>
          <a:bodyPr/>
          <a:lstStyle/>
          <a:p>
            <a:pPr eaLnBrk="1" hangingPunct="1"/>
            <a:r>
              <a:rPr lang="en-GB" sz="2800" b="1" smtClean="0">
                <a:solidFill>
                  <a:srgbClr val="006C5F"/>
                </a:solidFill>
              </a:rPr>
              <a:t>Impact on STI prevalence in sex workers of Managua, Nicaragua</a:t>
            </a:r>
            <a:br>
              <a:rPr lang="en-GB" sz="2800" b="1" smtClean="0">
                <a:solidFill>
                  <a:srgbClr val="006C5F"/>
                </a:solidFill>
              </a:rPr>
            </a:br>
            <a:r>
              <a:rPr lang="en-GB" sz="2800" smtClean="0">
                <a:solidFill>
                  <a:srgbClr val="006C5F"/>
                </a:solidFill>
              </a:rPr>
              <a:t>50% reduction in overall prevalence from 1995 to 2005</a:t>
            </a:r>
            <a:r>
              <a:rPr lang="en-GB" sz="2800" b="1" smtClean="0">
                <a:solidFill>
                  <a:srgbClr val="006C5F"/>
                </a:solidFill>
              </a:rPr>
              <a:t> </a:t>
            </a:r>
          </a:p>
        </p:txBody>
      </p:sp>
      <p:sp>
        <p:nvSpPr>
          <p:cNvPr id="38914" name="Rectangle 4"/>
          <p:cNvSpPr>
            <a:spLocks noChangeArrowheads="1"/>
          </p:cNvSpPr>
          <p:nvPr/>
        </p:nvSpPr>
        <p:spPr bwMode="auto">
          <a:xfrm>
            <a:off x="1524000" y="1341438"/>
            <a:ext cx="9144000" cy="0"/>
          </a:xfrm>
          <a:prstGeom prst="rect">
            <a:avLst/>
          </a:prstGeom>
          <a:noFill/>
          <a:ln w="9525">
            <a:noFill/>
            <a:miter lim="800000"/>
            <a:headEnd/>
            <a:tailEnd/>
          </a:ln>
        </p:spPr>
        <p:txBody>
          <a:bodyPr>
            <a:spAutoFit/>
          </a:bodyPr>
          <a:lstStyle/>
          <a:p>
            <a:endParaRPr lang="en-GB" sz="4400">
              <a:latin typeface="Calibri" pitchFamily="34" charset="0"/>
            </a:endParaRPr>
          </a:p>
        </p:txBody>
      </p:sp>
      <p:sp>
        <p:nvSpPr>
          <p:cNvPr id="38915" name="Rectangle 97"/>
          <p:cNvSpPr>
            <a:spLocks noChangeArrowheads="1"/>
          </p:cNvSpPr>
          <p:nvPr/>
        </p:nvSpPr>
        <p:spPr bwMode="auto">
          <a:xfrm>
            <a:off x="908050" y="1522413"/>
            <a:ext cx="7988300" cy="4713287"/>
          </a:xfrm>
          <a:prstGeom prst="rect">
            <a:avLst/>
          </a:prstGeom>
          <a:solidFill>
            <a:srgbClr val="FFCC99"/>
          </a:solidFill>
          <a:ln w="9525">
            <a:noFill/>
            <a:miter lim="800000"/>
            <a:headEnd/>
            <a:tailEnd/>
          </a:ln>
        </p:spPr>
        <p:txBody>
          <a:bodyPr/>
          <a:lstStyle/>
          <a:p>
            <a:endParaRPr lang="en-GB" sz="4400">
              <a:latin typeface="Calibri" pitchFamily="34" charset="0"/>
            </a:endParaRPr>
          </a:p>
        </p:txBody>
      </p:sp>
      <p:sp>
        <p:nvSpPr>
          <p:cNvPr id="38916" name="Line 98"/>
          <p:cNvSpPr>
            <a:spLocks noChangeShapeType="1"/>
          </p:cNvSpPr>
          <p:nvPr/>
        </p:nvSpPr>
        <p:spPr bwMode="auto">
          <a:xfrm>
            <a:off x="908050" y="5562600"/>
            <a:ext cx="7988300" cy="1588"/>
          </a:xfrm>
          <a:prstGeom prst="line">
            <a:avLst/>
          </a:prstGeom>
          <a:noFill/>
          <a:ln w="0">
            <a:solidFill>
              <a:srgbClr val="000000"/>
            </a:solidFill>
            <a:round/>
            <a:headEnd/>
            <a:tailEnd/>
          </a:ln>
        </p:spPr>
        <p:txBody>
          <a:bodyPr/>
          <a:lstStyle/>
          <a:p>
            <a:endParaRPr lang="en-US"/>
          </a:p>
        </p:txBody>
      </p:sp>
      <p:sp>
        <p:nvSpPr>
          <p:cNvPr id="38917" name="Line 99"/>
          <p:cNvSpPr>
            <a:spLocks noChangeShapeType="1"/>
          </p:cNvSpPr>
          <p:nvPr/>
        </p:nvSpPr>
        <p:spPr bwMode="auto">
          <a:xfrm>
            <a:off x="908050" y="4889500"/>
            <a:ext cx="7988300" cy="1588"/>
          </a:xfrm>
          <a:prstGeom prst="line">
            <a:avLst/>
          </a:prstGeom>
          <a:noFill/>
          <a:ln w="0">
            <a:solidFill>
              <a:srgbClr val="000000"/>
            </a:solidFill>
            <a:round/>
            <a:headEnd/>
            <a:tailEnd/>
          </a:ln>
        </p:spPr>
        <p:txBody>
          <a:bodyPr/>
          <a:lstStyle/>
          <a:p>
            <a:endParaRPr lang="en-US"/>
          </a:p>
        </p:txBody>
      </p:sp>
      <p:sp>
        <p:nvSpPr>
          <p:cNvPr id="38918" name="Line 100"/>
          <p:cNvSpPr>
            <a:spLocks noChangeShapeType="1"/>
          </p:cNvSpPr>
          <p:nvPr/>
        </p:nvSpPr>
        <p:spPr bwMode="auto">
          <a:xfrm>
            <a:off x="908050" y="4216400"/>
            <a:ext cx="7988300" cy="1588"/>
          </a:xfrm>
          <a:prstGeom prst="line">
            <a:avLst/>
          </a:prstGeom>
          <a:noFill/>
          <a:ln w="0">
            <a:solidFill>
              <a:srgbClr val="000000"/>
            </a:solidFill>
            <a:round/>
            <a:headEnd/>
            <a:tailEnd/>
          </a:ln>
        </p:spPr>
        <p:txBody>
          <a:bodyPr/>
          <a:lstStyle/>
          <a:p>
            <a:endParaRPr lang="en-US"/>
          </a:p>
        </p:txBody>
      </p:sp>
      <p:sp>
        <p:nvSpPr>
          <p:cNvPr id="38919" name="Line 101"/>
          <p:cNvSpPr>
            <a:spLocks noChangeShapeType="1"/>
          </p:cNvSpPr>
          <p:nvPr/>
        </p:nvSpPr>
        <p:spPr bwMode="auto">
          <a:xfrm>
            <a:off x="908050" y="3541713"/>
            <a:ext cx="7988300" cy="1587"/>
          </a:xfrm>
          <a:prstGeom prst="line">
            <a:avLst/>
          </a:prstGeom>
          <a:noFill/>
          <a:ln w="0">
            <a:solidFill>
              <a:srgbClr val="000000"/>
            </a:solidFill>
            <a:round/>
            <a:headEnd/>
            <a:tailEnd/>
          </a:ln>
        </p:spPr>
        <p:txBody>
          <a:bodyPr/>
          <a:lstStyle/>
          <a:p>
            <a:endParaRPr lang="en-US"/>
          </a:p>
        </p:txBody>
      </p:sp>
      <p:sp>
        <p:nvSpPr>
          <p:cNvPr id="38920" name="Line 102"/>
          <p:cNvSpPr>
            <a:spLocks noChangeShapeType="1"/>
          </p:cNvSpPr>
          <p:nvPr/>
        </p:nvSpPr>
        <p:spPr bwMode="auto">
          <a:xfrm>
            <a:off x="908050" y="2868613"/>
            <a:ext cx="7988300" cy="1587"/>
          </a:xfrm>
          <a:prstGeom prst="line">
            <a:avLst/>
          </a:prstGeom>
          <a:noFill/>
          <a:ln w="0">
            <a:solidFill>
              <a:srgbClr val="000000"/>
            </a:solidFill>
            <a:round/>
            <a:headEnd/>
            <a:tailEnd/>
          </a:ln>
        </p:spPr>
        <p:txBody>
          <a:bodyPr/>
          <a:lstStyle/>
          <a:p>
            <a:endParaRPr lang="en-US"/>
          </a:p>
        </p:txBody>
      </p:sp>
      <p:sp>
        <p:nvSpPr>
          <p:cNvPr id="38921" name="Line 103"/>
          <p:cNvSpPr>
            <a:spLocks noChangeShapeType="1"/>
          </p:cNvSpPr>
          <p:nvPr/>
        </p:nvSpPr>
        <p:spPr bwMode="auto">
          <a:xfrm>
            <a:off x="908050" y="2195513"/>
            <a:ext cx="7988300" cy="1587"/>
          </a:xfrm>
          <a:prstGeom prst="line">
            <a:avLst/>
          </a:prstGeom>
          <a:noFill/>
          <a:ln w="0">
            <a:solidFill>
              <a:srgbClr val="000000"/>
            </a:solidFill>
            <a:round/>
            <a:headEnd/>
            <a:tailEnd/>
          </a:ln>
        </p:spPr>
        <p:txBody>
          <a:bodyPr/>
          <a:lstStyle/>
          <a:p>
            <a:endParaRPr lang="en-US"/>
          </a:p>
        </p:txBody>
      </p:sp>
      <p:sp>
        <p:nvSpPr>
          <p:cNvPr id="38922" name="Line 104"/>
          <p:cNvSpPr>
            <a:spLocks noChangeShapeType="1"/>
          </p:cNvSpPr>
          <p:nvPr/>
        </p:nvSpPr>
        <p:spPr bwMode="auto">
          <a:xfrm>
            <a:off x="908050" y="1522413"/>
            <a:ext cx="7988300" cy="1587"/>
          </a:xfrm>
          <a:prstGeom prst="line">
            <a:avLst/>
          </a:prstGeom>
          <a:noFill/>
          <a:ln w="0">
            <a:solidFill>
              <a:srgbClr val="000000"/>
            </a:solidFill>
            <a:round/>
            <a:headEnd/>
            <a:tailEnd/>
          </a:ln>
        </p:spPr>
        <p:txBody>
          <a:bodyPr/>
          <a:lstStyle/>
          <a:p>
            <a:endParaRPr lang="en-US"/>
          </a:p>
        </p:txBody>
      </p:sp>
      <p:sp>
        <p:nvSpPr>
          <p:cNvPr id="38923" name="Rectangle 105"/>
          <p:cNvSpPr>
            <a:spLocks noChangeArrowheads="1"/>
          </p:cNvSpPr>
          <p:nvPr/>
        </p:nvSpPr>
        <p:spPr bwMode="auto">
          <a:xfrm>
            <a:off x="908050" y="1522413"/>
            <a:ext cx="7988300" cy="4713287"/>
          </a:xfrm>
          <a:prstGeom prst="rect">
            <a:avLst/>
          </a:prstGeom>
          <a:noFill/>
          <a:ln w="12700">
            <a:solidFill>
              <a:srgbClr val="808080"/>
            </a:solidFill>
            <a:miter lim="800000"/>
            <a:headEnd/>
            <a:tailEnd/>
          </a:ln>
        </p:spPr>
        <p:txBody>
          <a:bodyPr/>
          <a:lstStyle/>
          <a:p>
            <a:endParaRPr lang="en-GB" sz="4400">
              <a:latin typeface="Calibri" pitchFamily="34" charset="0"/>
            </a:endParaRPr>
          </a:p>
        </p:txBody>
      </p:sp>
      <p:sp>
        <p:nvSpPr>
          <p:cNvPr id="38924" name="Line 106"/>
          <p:cNvSpPr>
            <a:spLocks noChangeShapeType="1"/>
          </p:cNvSpPr>
          <p:nvPr/>
        </p:nvSpPr>
        <p:spPr bwMode="auto">
          <a:xfrm>
            <a:off x="908050" y="1522413"/>
            <a:ext cx="1588" cy="4713287"/>
          </a:xfrm>
          <a:prstGeom prst="line">
            <a:avLst/>
          </a:prstGeom>
          <a:noFill/>
          <a:ln w="0">
            <a:solidFill>
              <a:srgbClr val="000000"/>
            </a:solidFill>
            <a:round/>
            <a:headEnd/>
            <a:tailEnd/>
          </a:ln>
        </p:spPr>
        <p:txBody>
          <a:bodyPr/>
          <a:lstStyle/>
          <a:p>
            <a:endParaRPr lang="en-US"/>
          </a:p>
        </p:txBody>
      </p:sp>
      <p:sp>
        <p:nvSpPr>
          <p:cNvPr id="38925" name="Line 107"/>
          <p:cNvSpPr>
            <a:spLocks noChangeShapeType="1"/>
          </p:cNvSpPr>
          <p:nvPr/>
        </p:nvSpPr>
        <p:spPr bwMode="auto">
          <a:xfrm>
            <a:off x="868363" y="6235700"/>
            <a:ext cx="39687" cy="1588"/>
          </a:xfrm>
          <a:prstGeom prst="line">
            <a:avLst/>
          </a:prstGeom>
          <a:noFill/>
          <a:ln w="0">
            <a:solidFill>
              <a:srgbClr val="000000"/>
            </a:solidFill>
            <a:round/>
            <a:headEnd/>
            <a:tailEnd/>
          </a:ln>
        </p:spPr>
        <p:txBody>
          <a:bodyPr/>
          <a:lstStyle/>
          <a:p>
            <a:endParaRPr lang="en-US"/>
          </a:p>
        </p:txBody>
      </p:sp>
      <p:sp>
        <p:nvSpPr>
          <p:cNvPr id="38926" name="Line 108"/>
          <p:cNvSpPr>
            <a:spLocks noChangeShapeType="1"/>
          </p:cNvSpPr>
          <p:nvPr/>
        </p:nvSpPr>
        <p:spPr bwMode="auto">
          <a:xfrm>
            <a:off x="868363" y="5562600"/>
            <a:ext cx="39687" cy="1588"/>
          </a:xfrm>
          <a:prstGeom prst="line">
            <a:avLst/>
          </a:prstGeom>
          <a:noFill/>
          <a:ln w="0">
            <a:solidFill>
              <a:srgbClr val="000000"/>
            </a:solidFill>
            <a:round/>
            <a:headEnd/>
            <a:tailEnd/>
          </a:ln>
        </p:spPr>
        <p:txBody>
          <a:bodyPr/>
          <a:lstStyle/>
          <a:p>
            <a:endParaRPr lang="en-US"/>
          </a:p>
        </p:txBody>
      </p:sp>
      <p:sp>
        <p:nvSpPr>
          <p:cNvPr id="38927" name="Line 109"/>
          <p:cNvSpPr>
            <a:spLocks noChangeShapeType="1"/>
          </p:cNvSpPr>
          <p:nvPr/>
        </p:nvSpPr>
        <p:spPr bwMode="auto">
          <a:xfrm>
            <a:off x="868363" y="4889500"/>
            <a:ext cx="39687" cy="1588"/>
          </a:xfrm>
          <a:prstGeom prst="line">
            <a:avLst/>
          </a:prstGeom>
          <a:noFill/>
          <a:ln w="0">
            <a:solidFill>
              <a:srgbClr val="000000"/>
            </a:solidFill>
            <a:round/>
            <a:headEnd/>
            <a:tailEnd/>
          </a:ln>
        </p:spPr>
        <p:txBody>
          <a:bodyPr/>
          <a:lstStyle/>
          <a:p>
            <a:endParaRPr lang="en-US"/>
          </a:p>
        </p:txBody>
      </p:sp>
      <p:sp>
        <p:nvSpPr>
          <p:cNvPr id="38928" name="Line 110"/>
          <p:cNvSpPr>
            <a:spLocks noChangeShapeType="1"/>
          </p:cNvSpPr>
          <p:nvPr/>
        </p:nvSpPr>
        <p:spPr bwMode="auto">
          <a:xfrm>
            <a:off x="868363" y="4216400"/>
            <a:ext cx="39687" cy="1588"/>
          </a:xfrm>
          <a:prstGeom prst="line">
            <a:avLst/>
          </a:prstGeom>
          <a:noFill/>
          <a:ln w="0">
            <a:solidFill>
              <a:srgbClr val="000000"/>
            </a:solidFill>
            <a:round/>
            <a:headEnd/>
            <a:tailEnd/>
          </a:ln>
        </p:spPr>
        <p:txBody>
          <a:bodyPr/>
          <a:lstStyle/>
          <a:p>
            <a:endParaRPr lang="en-US"/>
          </a:p>
        </p:txBody>
      </p:sp>
      <p:sp>
        <p:nvSpPr>
          <p:cNvPr id="38929" name="Line 111"/>
          <p:cNvSpPr>
            <a:spLocks noChangeShapeType="1"/>
          </p:cNvSpPr>
          <p:nvPr/>
        </p:nvSpPr>
        <p:spPr bwMode="auto">
          <a:xfrm>
            <a:off x="868363" y="3541713"/>
            <a:ext cx="39687" cy="1587"/>
          </a:xfrm>
          <a:prstGeom prst="line">
            <a:avLst/>
          </a:prstGeom>
          <a:noFill/>
          <a:ln w="0">
            <a:solidFill>
              <a:srgbClr val="000000"/>
            </a:solidFill>
            <a:round/>
            <a:headEnd/>
            <a:tailEnd/>
          </a:ln>
        </p:spPr>
        <p:txBody>
          <a:bodyPr/>
          <a:lstStyle/>
          <a:p>
            <a:endParaRPr lang="en-US"/>
          </a:p>
        </p:txBody>
      </p:sp>
      <p:sp>
        <p:nvSpPr>
          <p:cNvPr id="38930" name="Line 112"/>
          <p:cNvSpPr>
            <a:spLocks noChangeShapeType="1"/>
          </p:cNvSpPr>
          <p:nvPr/>
        </p:nvSpPr>
        <p:spPr bwMode="auto">
          <a:xfrm>
            <a:off x="868363" y="2868613"/>
            <a:ext cx="39687" cy="1587"/>
          </a:xfrm>
          <a:prstGeom prst="line">
            <a:avLst/>
          </a:prstGeom>
          <a:noFill/>
          <a:ln w="0">
            <a:solidFill>
              <a:srgbClr val="000000"/>
            </a:solidFill>
            <a:round/>
            <a:headEnd/>
            <a:tailEnd/>
          </a:ln>
        </p:spPr>
        <p:txBody>
          <a:bodyPr/>
          <a:lstStyle/>
          <a:p>
            <a:endParaRPr lang="en-US"/>
          </a:p>
        </p:txBody>
      </p:sp>
      <p:sp>
        <p:nvSpPr>
          <p:cNvPr id="38931" name="Line 113"/>
          <p:cNvSpPr>
            <a:spLocks noChangeShapeType="1"/>
          </p:cNvSpPr>
          <p:nvPr/>
        </p:nvSpPr>
        <p:spPr bwMode="auto">
          <a:xfrm>
            <a:off x="868363" y="2195513"/>
            <a:ext cx="39687" cy="1587"/>
          </a:xfrm>
          <a:prstGeom prst="line">
            <a:avLst/>
          </a:prstGeom>
          <a:noFill/>
          <a:ln w="0">
            <a:solidFill>
              <a:srgbClr val="000000"/>
            </a:solidFill>
            <a:round/>
            <a:headEnd/>
            <a:tailEnd/>
          </a:ln>
        </p:spPr>
        <p:txBody>
          <a:bodyPr/>
          <a:lstStyle/>
          <a:p>
            <a:endParaRPr lang="en-US"/>
          </a:p>
        </p:txBody>
      </p:sp>
      <p:sp>
        <p:nvSpPr>
          <p:cNvPr id="38932" name="Line 114"/>
          <p:cNvSpPr>
            <a:spLocks noChangeShapeType="1"/>
          </p:cNvSpPr>
          <p:nvPr/>
        </p:nvSpPr>
        <p:spPr bwMode="auto">
          <a:xfrm>
            <a:off x="868363" y="1522413"/>
            <a:ext cx="39687" cy="1587"/>
          </a:xfrm>
          <a:prstGeom prst="line">
            <a:avLst/>
          </a:prstGeom>
          <a:noFill/>
          <a:ln w="0">
            <a:solidFill>
              <a:srgbClr val="000000"/>
            </a:solidFill>
            <a:round/>
            <a:headEnd/>
            <a:tailEnd/>
          </a:ln>
        </p:spPr>
        <p:txBody>
          <a:bodyPr/>
          <a:lstStyle/>
          <a:p>
            <a:endParaRPr lang="en-US"/>
          </a:p>
        </p:txBody>
      </p:sp>
      <p:sp>
        <p:nvSpPr>
          <p:cNvPr id="38933" name="Line 115"/>
          <p:cNvSpPr>
            <a:spLocks noChangeShapeType="1"/>
          </p:cNvSpPr>
          <p:nvPr/>
        </p:nvSpPr>
        <p:spPr bwMode="auto">
          <a:xfrm>
            <a:off x="908050" y="6235700"/>
            <a:ext cx="7988300" cy="1588"/>
          </a:xfrm>
          <a:prstGeom prst="line">
            <a:avLst/>
          </a:prstGeom>
          <a:noFill/>
          <a:ln w="0">
            <a:solidFill>
              <a:srgbClr val="000000"/>
            </a:solidFill>
            <a:round/>
            <a:headEnd/>
            <a:tailEnd/>
          </a:ln>
        </p:spPr>
        <p:txBody>
          <a:bodyPr/>
          <a:lstStyle/>
          <a:p>
            <a:endParaRPr lang="en-US"/>
          </a:p>
        </p:txBody>
      </p:sp>
      <p:sp>
        <p:nvSpPr>
          <p:cNvPr id="38934" name="Line 116"/>
          <p:cNvSpPr>
            <a:spLocks noChangeShapeType="1"/>
          </p:cNvSpPr>
          <p:nvPr/>
        </p:nvSpPr>
        <p:spPr bwMode="auto">
          <a:xfrm flipV="1">
            <a:off x="908050" y="6235700"/>
            <a:ext cx="1588" cy="36513"/>
          </a:xfrm>
          <a:prstGeom prst="line">
            <a:avLst/>
          </a:prstGeom>
          <a:noFill/>
          <a:ln w="0">
            <a:solidFill>
              <a:srgbClr val="000000"/>
            </a:solidFill>
            <a:round/>
            <a:headEnd/>
            <a:tailEnd/>
          </a:ln>
        </p:spPr>
        <p:txBody>
          <a:bodyPr/>
          <a:lstStyle/>
          <a:p>
            <a:endParaRPr lang="en-US"/>
          </a:p>
        </p:txBody>
      </p:sp>
      <p:sp>
        <p:nvSpPr>
          <p:cNvPr id="38935" name="Line 117"/>
          <p:cNvSpPr>
            <a:spLocks noChangeShapeType="1"/>
          </p:cNvSpPr>
          <p:nvPr/>
        </p:nvSpPr>
        <p:spPr bwMode="auto">
          <a:xfrm flipV="1">
            <a:off x="1287463" y="6235700"/>
            <a:ext cx="1587" cy="36513"/>
          </a:xfrm>
          <a:prstGeom prst="line">
            <a:avLst/>
          </a:prstGeom>
          <a:noFill/>
          <a:ln w="0">
            <a:solidFill>
              <a:srgbClr val="000000"/>
            </a:solidFill>
            <a:round/>
            <a:headEnd/>
            <a:tailEnd/>
          </a:ln>
        </p:spPr>
        <p:txBody>
          <a:bodyPr/>
          <a:lstStyle/>
          <a:p>
            <a:endParaRPr lang="en-US"/>
          </a:p>
        </p:txBody>
      </p:sp>
      <p:sp>
        <p:nvSpPr>
          <p:cNvPr id="38936" name="Line 118"/>
          <p:cNvSpPr>
            <a:spLocks noChangeShapeType="1"/>
          </p:cNvSpPr>
          <p:nvPr/>
        </p:nvSpPr>
        <p:spPr bwMode="auto">
          <a:xfrm flipV="1">
            <a:off x="1668463" y="6235700"/>
            <a:ext cx="1587" cy="36513"/>
          </a:xfrm>
          <a:prstGeom prst="line">
            <a:avLst/>
          </a:prstGeom>
          <a:noFill/>
          <a:ln w="0">
            <a:solidFill>
              <a:srgbClr val="000000"/>
            </a:solidFill>
            <a:round/>
            <a:headEnd/>
            <a:tailEnd/>
          </a:ln>
        </p:spPr>
        <p:txBody>
          <a:bodyPr/>
          <a:lstStyle/>
          <a:p>
            <a:endParaRPr lang="en-US"/>
          </a:p>
        </p:txBody>
      </p:sp>
      <p:sp>
        <p:nvSpPr>
          <p:cNvPr id="38937" name="Line 119"/>
          <p:cNvSpPr>
            <a:spLocks noChangeShapeType="1"/>
          </p:cNvSpPr>
          <p:nvPr/>
        </p:nvSpPr>
        <p:spPr bwMode="auto">
          <a:xfrm flipV="1">
            <a:off x="2049463" y="6235700"/>
            <a:ext cx="1587" cy="36513"/>
          </a:xfrm>
          <a:prstGeom prst="line">
            <a:avLst/>
          </a:prstGeom>
          <a:noFill/>
          <a:ln w="0">
            <a:solidFill>
              <a:srgbClr val="000000"/>
            </a:solidFill>
            <a:round/>
            <a:headEnd/>
            <a:tailEnd/>
          </a:ln>
        </p:spPr>
        <p:txBody>
          <a:bodyPr/>
          <a:lstStyle/>
          <a:p>
            <a:endParaRPr lang="en-US"/>
          </a:p>
        </p:txBody>
      </p:sp>
      <p:sp>
        <p:nvSpPr>
          <p:cNvPr id="38938" name="Line 120"/>
          <p:cNvSpPr>
            <a:spLocks noChangeShapeType="1"/>
          </p:cNvSpPr>
          <p:nvPr/>
        </p:nvSpPr>
        <p:spPr bwMode="auto">
          <a:xfrm flipV="1">
            <a:off x="2430463" y="6235700"/>
            <a:ext cx="1587" cy="36513"/>
          </a:xfrm>
          <a:prstGeom prst="line">
            <a:avLst/>
          </a:prstGeom>
          <a:noFill/>
          <a:ln w="0">
            <a:solidFill>
              <a:srgbClr val="000000"/>
            </a:solidFill>
            <a:round/>
            <a:headEnd/>
            <a:tailEnd/>
          </a:ln>
        </p:spPr>
        <p:txBody>
          <a:bodyPr/>
          <a:lstStyle/>
          <a:p>
            <a:endParaRPr lang="en-US"/>
          </a:p>
        </p:txBody>
      </p:sp>
      <p:sp>
        <p:nvSpPr>
          <p:cNvPr id="38939" name="Line 121"/>
          <p:cNvSpPr>
            <a:spLocks noChangeShapeType="1"/>
          </p:cNvSpPr>
          <p:nvPr/>
        </p:nvSpPr>
        <p:spPr bwMode="auto">
          <a:xfrm flipV="1">
            <a:off x="2809875" y="6235700"/>
            <a:ext cx="1588" cy="36513"/>
          </a:xfrm>
          <a:prstGeom prst="line">
            <a:avLst/>
          </a:prstGeom>
          <a:noFill/>
          <a:ln w="0">
            <a:solidFill>
              <a:srgbClr val="000000"/>
            </a:solidFill>
            <a:round/>
            <a:headEnd/>
            <a:tailEnd/>
          </a:ln>
        </p:spPr>
        <p:txBody>
          <a:bodyPr/>
          <a:lstStyle/>
          <a:p>
            <a:endParaRPr lang="en-US"/>
          </a:p>
        </p:txBody>
      </p:sp>
      <p:sp>
        <p:nvSpPr>
          <p:cNvPr id="38940" name="Line 122"/>
          <p:cNvSpPr>
            <a:spLocks noChangeShapeType="1"/>
          </p:cNvSpPr>
          <p:nvPr/>
        </p:nvSpPr>
        <p:spPr bwMode="auto">
          <a:xfrm flipV="1">
            <a:off x="3190875" y="6235700"/>
            <a:ext cx="1588" cy="36513"/>
          </a:xfrm>
          <a:prstGeom prst="line">
            <a:avLst/>
          </a:prstGeom>
          <a:noFill/>
          <a:ln w="0">
            <a:solidFill>
              <a:srgbClr val="000000"/>
            </a:solidFill>
            <a:round/>
            <a:headEnd/>
            <a:tailEnd/>
          </a:ln>
        </p:spPr>
        <p:txBody>
          <a:bodyPr/>
          <a:lstStyle/>
          <a:p>
            <a:endParaRPr lang="en-US"/>
          </a:p>
        </p:txBody>
      </p:sp>
      <p:sp>
        <p:nvSpPr>
          <p:cNvPr id="38941" name="Line 123"/>
          <p:cNvSpPr>
            <a:spLocks noChangeShapeType="1"/>
          </p:cNvSpPr>
          <p:nvPr/>
        </p:nvSpPr>
        <p:spPr bwMode="auto">
          <a:xfrm flipV="1">
            <a:off x="3570288" y="6235700"/>
            <a:ext cx="1587" cy="36513"/>
          </a:xfrm>
          <a:prstGeom prst="line">
            <a:avLst/>
          </a:prstGeom>
          <a:noFill/>
          <a:ln w="0">
            <a:solidFill>
              <a:srgbClr val="000000"/>
            </a:solidFill>
            <a:round/>
            <a:headEnd/>
            <a:tailEnd/>
          </a:ln>
        </p:spPr>
        <p:txBody>
          <a:bodyPr/>
          <a:lstStyle/>
          <a:p>
            <a:endParaRPr lang="en-US"/>
          </a:p>
        </p:txBody>
      </p:sp>
      <p:sp>
        <p:nvSpPr>
          <p:cNvPr id="38942" name="Line 124"/>
          <p:cNvSpPr>
            <a:spLocks noChangeShapeType="1"/>
          </p:cNvSpPr>
          <p:nvPr/>
        </p:nvSpPr>
        <p:spPr bwMode="auto">
          <a:xfrm flipV="1">
            <a:off x="3951288" y="6235700"/>
            <a:ext cx="1587" cy="36513"/>
          </a:xfrm>
          <a:prstGeom prst="line">
            <a:avLst/>
          </a:prstGeom>
          <a:noFill/>
          <a:ln w="0">
            <a:solidFill>
              <a:srgbClr val="000000"/>
            </a:solidFill>
            <a:round/>
            <a:headEnd/>
            <a:tailEnd/>
          </a:ln>
        </p:spPr>
        <p:txBody>
          <a:bodyPr/>
          <a:lstStyle/>
          <a:p>
            <a:endParaRPr lang="en-US"/>
          </a:p>
        </p:txBody>
      </p:sp>
      <p:sp>
        <p:nvSpPr>
          <p:cNvPr id="38943" name="Line 125"/>
          <p:cNvSpPr>
            <a:spLocks noChangeShapeType="1"/>
          </p:cNvSpPr>
          <p:nvPr/>
        </p:nvSpPr>
        <p:spPr bwMode="auto">
          <a:xfrm flipV="1">
            <a:off x="4330700" y="6235700"/>
            <a:ext cx="1588" cy="36513"/>
          </a:xfrm>
          <a:prstGeom prst="line">
            <a:avLst/>
          </a:prstGeom>
          <a:noFill/>
          <a:ln w="0">
            <a:solidFill>
              <a:srgbClr val="000000"/>
            </a:solidFill>
            <a:round/>
            <a:headEnd/>
            <a:tailEnd/>
          </a:ln>
        </p:spPr>
        <p:txBody>
          <a:bodyPr/>
          <a:lstStyle/>
          <a:p>
            <a:endParaRPr lang="en-US"/>
          </a:p>
        </p:txBody>
      </p:sp>
      <p:sp>
        <p:nvSpPr>
          <p:cNvPr id="38944" name="Line 126"/>
          <p:cNvSpPr>
            <a:spLocks noChangeShapeType="1"/>
          </p:cNvSpPr>
          <p:nvPr/>
        </p:nvSpPr>
        <p:spPr bwMode="auto">
          <a:xfrm flipV="1">
            <a:off x="4711700" y="6235700"/>
            <a:ext cx="1588" cy="36513"/>
          </a:xfrm>
          <a:prstGeom prst="line">
            <a:avLst/>
          </a:prstGeom>
          <a:noFill/>
          <a:ln w="0">
            <a:solidFill>
              <a:srgbClr val="000000"/>
            </a:solidFill>
            <a:round/>
            <a:headEnd/>
            <a:tailEnd/>
          </a:ln>
        </p:spPr>
        <p:txBody>
          <a:bodyPr/>
          <a:lstStyle/>
          <a:p>
            <a:endParaRPr lang="en-US"/>
          </a:p>
        </p:txBody>
      </p:sp>
      <p:sp>
        <p:nvSpPr>
          <p:cNvPr id="38945" name="Line 127"/>
          <p:cNvSpPr>
            <a:spLocks noChangeShapeType="1"/>
          </p:cNvSpPr>
          <p:nvPr/>
        </p:nvSpPr>
        <p:spPr bwMode="auto">
          <a:xfrm flipV="1">
            <a:off x="5091113" y="6235700"/>
            <a:ext cx="1587" cy="36513"/>
          </a:xfrm>
          <a:prstGeom prst="line">
            <a:avLst/>
          </a:prstGeom>
          <a:noFill/>
          <a:ln w="0">
            <a:solidFill>
              <a:srgbClr val="000000"/>
            </a:solidFill>
            <a:round/>
            <a:headEnd/>
            <a:tailEnd/>
          </a:ln>
        </p:spPr>
        <p:txBody>
          <a:bodyPr/>
          <a:lstStyle/>
          <a:p>
            <a:endParaRPr lang="en-US"/>
          </a:p>
        </p:txBody>
      </p:sp>
      <p:sp>
        <p:nvSpPr>
          <p:cNvPr id="38946" name="Line 128"/>
          <p:cNvSpPr>
            <a:spLocks noChangeShapeType="1"/>
          </p:cNvSpPr>
          <p:nvPr/>
        </p:nvSpPr>
        <p:spPr bwMode="auto">
          <a:xfrm flipV="1">
            <a:off x="5473700" y="6235700"/>
            <a:ext cx="1588" cy="36513"/>
          </a:xfrm>
          <a:prstGeom prst="line">
            <a:avLst/>
          </a:prstGeom>
          <a:noFill/>
          <a:ln w="0">
            <a:solidFill>
              <a:srgbClr val="000000"/>
            </a:solidFill>
            <a:round/>
            <a:headEnd/>
            <a:tailEnd/>
          </a:ln>
        </p:spPr>
        <p:txBody>
          <a:bodyPr/>
          <a:lstStyle/>
          <a:p>
            <a:endParaRPr lang="en-US"/>
          </a:p>
        </p:txBody>
      </p:sp>
      <p:sp>
        <p:nvSpPr>
          <p:cNvPr id="38947" name="Line 129"/>
          <p:cNvSpPr>
            <a:spLocks noChangeShapeType="1"/>
          </p:cNvSpPr>
          <p:nvPr/>
        </p:nvSpPr>
        <p:spPr bwMode="auto">
          <a:xfrm flipV="1">
            <a:off x="5853113" y="6235700"/>
            <a:ext cx="1587" cy="36513"/>
          </a:xfrm>
          <a:prstGeom prst="line">
            <a:avLst/>
          </a:prstGeom>
          <a:noFill/>
          <a:ln w="0">
            <a:solidFill>
              <a:srgbClr val="000000"/>
            </a:solidFill>
            <a:round/>
            <a:headEnd/>
            <a:tailEnd/>
          </a:ln>
        </p:spPr>
        <p:txBody>
          <a:bodyPr/>
          <a:lstStyle/>
          <a:p>
            <a:endParaRPr lang="en-US"/>
          </a:p>
        </p:txBody>
      </p:sp>
      <p:sp>
        <p:nvSpPr>
          <p:cNvPr id="38948" name="Line 130"/>
          <p:cNvSpPr>
            <a:spLocks noChangeShapeType="1"/>
          </p:cNvSpPr>
          <p:nvPr/>
        </p:nvSpPr>
        <p:spPr bwMode="auto">
          <a:xfrm flipV="1">
            <a:off x="6234113" y="6235700"/>
            <a:ext cx="1587" cy="36513"/>
          </a:xfrm>
          <a:prstGeom prst="line">
            <a:avLst/>
          </a:prstGeom>
          <a:noFill/>
          <a:ln w="0">
            <a:solidFill>
              <a:srgbClr val="000000"/>
            </a:solidFill>
            <a:round/>
            <a:headEnd/>
            <a:tailEnd/>
          </a:ln>
        </p:spPr>
        <p:txBody>
          <a:bodyPr/>
          <a:lstStyle/>
          <a:p>
            <a:endParaRPr lang="en-US"/>
          </a:p>
        </p:txBody>
      </p:sp>
      <p:sp>
        <p:nvSpPr>
          <p:cNvPr id="38949" name="Line 131"/>
          <p:cNvSpPr>
            <a:spLocks noChangeShapeType="1"/>
          </p:cNvSpPr>
          <p:nvPr/>
        </p:nvSpPr>
        <p:spPr bwMode="auto">
          <a:xfrm flipV="1">
            <a:off x="6613525" y="6235700"/>
            <a:ext cx="1588" cy="36513"/>
          </a:xfrm>
          <a:prstGeom prst="line">
            <a:avLst/>
          </a:prstGeom>
          <a:noFill/>
          <a:ln w="0">
            <a:solidFill>
              <a:srgbClr val="000000"/>
            </a:solidFill>
            <a:round/>
            <a:headEnd/>
            <a:tailEnd/>
          </a:ln>
        </p:spPr>
        <p:txBody>
          <a:bodyPr/>
          <a:lstStyle/>
          <a:p>
            <a:endParaRPr lang="en-US"/>
          </a:p>
        </p:txBody>
      </p:sp>
      <p:sp>
        <p:nvSpPr>
          <p:cNvPr id="38950" name="Line 132"/>
          <p:cNvSpPr>
            <a:spLocks noChangeShapeType="1"/>
          </p:cNvSpPr>
          <p:nvPr/>
        </p:nvSpPr>
        <p:spPr bwMode="auto">
          <a:xfrm flipV="1">
            <a:off x="6994525" y="6235700"/>
            <a:ext cx="1588" cy="36513"/>
          </a:xfrm>
          <a:prstGeom prst="line">
            <a:avLst/>
          </a:prstGeom>
          <a:noFill/>
          <a:ln w="0">
            <a:solidFill>
              <a:srgbClr val="000000"/>
            </a:solidFill>
            <a:round/>
            <a:headEnd/>
            <a:tailEnd/>
          </a:ln>
        </p:spPr>
        <p:txBody>
          <a:bodyPr/>
          <a:lstStyle/>
          <a:p>
            <a:endParaRPr lang="en-US"/>
          </a:p>
        </p:txBody>
      </p:sp>
      <p:sp>
        <p:nvSpPr>
          <p:cNvPr id="38951" name="Line 133"/>
          <p:cNvSpPr>
            <a:spLocks noChangeShapeType="1"/>
          </p:cNvSpPr>
          <p:nvPr/>
        </p:nvSpPr>
        <p:spPr bwMode="auto">
          <a:xfrm flipV="1">
            <a:off x="7373938" y="6235700"/>
            <a:ext cx="1587" cy="36513"/>
          </a:xfrm>
          <a:prstGeom prst="line">
            <a:avLst/>
          </a:prstGeom>
          <a:noFill/>
          <a:ln w="0">
            <a:solidFill>
              <a:srgbClr val="000000"/>
            </a:solidFill>
            <a:round/>
            <a:headEnd/>
            <a:tailEnd/>
          </a:ln>
        </p:spPr>
        <p:txBody>
          <a:bodyPr/>
          <a:lstStyle/>
          <a:p>
            <a:endParaRPr lang="en-US"/>
          </a:p>
        </p:txBody>
      </p:sp>
      <p:sp>
        <p:nvSpPr>
          <p:cNvPr id="38952" name="Line 134"/>
          <p:cNvSpPr>
            <a:spLocks noChangeShapeType="1"/>
          </p:cNvSpPr>
          <p:nvPr/>
        </p:nvSpPr>
        <p:spPr bwMode="auto">
          <a:xfrm flipV="1">
            <a:off x="7754938" y="6235700"/>
            <a:ext cx="1587" cy="36513"/>
          </a:xfrm>
          <a:prstGeom prst="line">
            <a:avLst/>
          </a:prstGeom>
          <a:noFill/>
          <a:ln w="0">
            <a:solidFill>
              <a:srgbClr val="000000"/>
            </a:solidFill>
            <a:round/>
            <a:headEnd/>
            <a:tailEnd/>
          </a:ln>
        </p:spPr>
        <p:txBody>
          <a:bodyPr/>
          <a:lstStyle/>
          <a:p>
            <a:endParaRPr lang="en-US"/>
          </a:p>
        </p:txBody>
      </p:sp>
      <p:sp>
        <p:nvSpPr>
          <p:cNvPr id="38953" name="Line 135"/>
          <p:cNvSpPr>
            <a:spLocks noChangeShapeType="1"/>
          </p:cNvSpPr>
          <p:nvPr/>
        </p:nvSpPr>
        <p:spPr bwMode="auto">
          <a:xfrm flipV="1">
            <a:off x="8134350" y="6235700"/>
            <a:ext cx="1588" cy="36513"/>
          </a:xfrm>
          <a:prstGeom prst="line">
            <a:avLst/>
          </a:prstGeom>
          <a:noFill/>
          <a:ln w="0">
            <a:solidFill>
              <a:srgbClr val="000000"/>
            </a:solidFill>
            <a:round/>
            <a:headEnd/>
            <a:tailEnd/>
          </a:ln>
        </p:spPr>
        <p:txBody>
          <a:bodyPr/>
          <a:lstStyle/>
          <a:p>
            <a:endParaRPr lang="en-US"/>
          </a:p>
        </p:txBody>
      </p:sp>
      <p:sp>
        <p:nvSpPr>
          <p:cNvPr id="38954" name="Line 136"/>
          <p:cNvSpPr>
            <a:spLocks noChangeShapeType="1"/>
          </p:cNvSpPr>
          <p:nvPr/>
        </p:nvSpPr>
        <p:spPr bwMode="auto">
          <a:xfrm flipV="1">
            <a:off x="8515350" y="6235700"/>
            <a:ext cx="1588" cy="36513"/>
          </a:xfrm>
          <a:prstGeom prst="line">
            <a:avLst/>
          </a:prstGeom>
          <a:noFill/>
          <a:ln w="0">
            <a:solidFill>
              <a:srgbClr val="000000"/>
            </a:solidFill>
            <a:round/>
            <a:headEnd/>
            <a:tailEnd/>
          </a:ln>
        </p:spPr>
        <p:txBody>
          <a:bodyPr/>
          <a:lstStyle/>
          <a:p>
            <a:endParaRPr lang="en-US"/>
          </a:p>
        </p:txBody>
      </p:sp>
      <p:sp>
        <p:nvSpPr>
          <p:cNvPr id="38955" name="Line 137"/>
          <p:cNvSpPr>
            <a:spLocks noChangeShapeType="1"/>
          </p:cNvSpPr>
          <p:nvPr/>
        </p:nvSpPr>
        <p:spPr bwMode="auto">
          <a:xfrm flipV="1">
            <a:off x="8896350" y="6235700"/>
            <a:ext cx="1588" cy="36513"/>
          </a:xfrm>
          <a:prstGeom prst="line">
            <a:avLst/>
          </a:prstGeom>
          <a:noFill/>
          <a:ln w="0">
            <a:solidFill>
              <a:srgbClr val="000000"/>
            </a:solidFill>
            <a:round/>
            <a:headEnd/>
            <a:tailEnd/>
          </a:ln>
        </p:spPr>
        <p:txBody>
          <a:bodyPr/>
          <a:lstStyle/>
          <a:p>
            <a:endParaRPr lang="en-US"/>
          </a:p>
        </p:txBody>
      </p:sp>
      <p:sp>
        <p:nvSpPr>
          <p:cNvPr id="38956" name="Oval 138"/>
          <p:cNvSpPr>
            <a:spLocks noChangeArrowheads="1"/>
          </p:cNvSpPr>
          <p:nvPr/>
        </p:nvSpPr>
        <p:spPr bwMode="auto">
          <a:xfrm>
            <a:off x="1452563" y="3741738"/>
            <a:ext cx="433387" cy="392112"/>
          </a:xfrm>
          <a:prstGeom prst="ellipse">
            <a:avLst/>
          </a:prstGeom>
          <a:solidFill>
            <a:srgbClr val="9999FF"/>
          </a:solidFill>
          <a:ln w="12700">
            <a:solidFill>
              <a:srgbClr val="000000"/>
            </a:solidFill>
            <a:round/>
            <a:headEnd/>
            <a:tailEnd/>
          </a:ln>
        </p:spPr>
        <p:txBody>
          <a:bodyPr/>
          <a:lstStyle/>
          <a:p>
            <a:endParaRPr lang="en-GB" sz="4400">
              <a:latin typeface="Calibri" pitchFamily="34" charset="0"/>
            </a:endParaRPr>
          </a:p>
        </p:txBody>
      </p:sp>
      <p:sp>
        <p:nvSpPr>
          <p:cNvPr id="38957" name="Oval 139"/>
          <p:cNvSpPr>
            <a:spLocks noChangeArrowheads="1"/>
          </p:cNvSpPr>
          <p:nvPr/>
        </p:nvSpPr>
        <p:spPr bwMode="auto">
          <a:xfrm>
            <a:off x="1628775" y="2686050"/>
            <a:ext cx="841375" cy="763588"/>
          </a:xfrm>
          <a:prstGeom prst="ellipse">
            <a:avLst/>
          </a:prstGeom>
          <a:solidFill>
            <a:srgbClr val="9999FF"/>
          </a:solidFill>
          <a:ln w="12700">
            <a:solidFill>
              <a:srgbClr val="000000"/>
            </a:solidFill>
            <a:round/>
            <a:headEnd/>
            <a:tailEnd/>
          </a:ln>
        </p:spPr>
        <p:txBody>
          <a:bodyPr/>
          <a:lstStyle/>
          <a:p>
            <a:endParaRPr lang="en-GB" sz="4400">
              <a:latin typeface="Calibri" pitchFamily="34" charset="0"/>
            </a:endParaRPr>
          </a:p>
        </p:txBody>
      </p:sp>
      <p:sp>
        <p:nvSpPr>
          <p:cNvPr id="38958" name="Oval 140"/>
          <p:cNvSpPr>
            <a:spLocks noChangeArrowheads="1"/>
          </p:cNvSpPr>
          <p:nvPr/>
        </p:nvSpPr>
        <p:spPr bwMode="auto">
          <a:xfrm>
            <a:off x="2524125" y="2522538"/>
            <a:ext cx="569913" cy="515937"/>
          </a:xfrm>
          <a:prstGeom prst="ellipse">
            <a:avLst/>
          </a:prstGeom>
          <a:solidFill>
            <a:srgbClr val="9999FF"/>
          </a:solidFill>
          <a:ln w="12700">
            <a:solidFill>
              <a:srgbClr val="000000"/>
            </a:solidFill>
            <a:round/>
            <a:headEnd/>
            <a:tailEnd/>
          </a:ln>
        </p:spPr>
        <p:txBody>
          <a:bodyPr/>
          <a:lstStyle/>
          <a:p>
            <a:endParaRPr lang="en-GB" sz="4400">
              <a:latin typeface="Calibri" pitchFamily="34" charset="0"/>
            </a:endParaRPr>
          </a:p>
        </p:txBody>
      </p:sp>
      <p:sp>
        <p:nvSpPr>
          <p:cNvPr id="38959" name="Oval 141"/>
          <p:cNvSpPr>
            <a:spLocks noChangeArrowheads="1"/>
          </p:cNvSpPr>
          <p:nvPr/>
        </p:nvSpPr>
        <p:spPr bwMode="auto">
          <a:xfrm>
            <a:off x="2894013" y="2152650"/>
            <a:ext cx="593725" cy="538163"/>
          </a:xfrm>
          <a:prstGeom prst="ellipse">
            <a:avLst/>
          </a:prstGeom>
          <a:solidFill>
            <a:srgbClr val="9999FF"/>
          </a:solidFill>
          <a:ln w="12700">
            <a:solidFill>
              <a:srgbClr val="000000"/>
            </a:solidFill>
            <a:round/>
            <a:headEnd/>
            <a:tailEnd/>
          </a:ln>
        </p:spPr>
        <p:txBody>
          <a:bodyPr/>
          <a:lstStyle/>
          <a:p>
            <a:endParaRPr lang="en-GB" sz="4400">
              <a:latin typeface="Calibri" pitchFamily="34" charset="0"/>
            </a:endParaRPr>
          </a:p>
        </p:txBody>
      </p:sp>
      <p:sp>
        <p:nvSpPr>
          <p:cNvPr id="38960" name="Oval 142"/>
          <p:cNvSpPr>
            <a:spLocks noChangeArrowheads="1"/>
          </p:cNvSpPr>
          <p:nvPr/>
        </p:nvSpPr>
        <p:spPr bwMode="auto">
          <a:xfrm>
            <a:off x="3081338" y="1846263"/>
            <a:ext cx="977900" cy="884237"/>
          </a:xfrm>
          <a:prstGeom prst="ellipse">
            <a:avLst/>
          </a:prstGeom>
          <a:solidFill>
            <a:srgbClr val="9999FF"/>
          </a:solidFill>
          <a:ln w="12700">
            <a:solidFill>
              <a:srgbClr val="000000"/>
            </a:solidFill>
            <a:round/>
            <a:headEnd/>
            <a:tailEnd/>
          </a:ln>
        </p:spPr>
        <p:txBody>
          <a:bodyPr/>
          <a:lstStyle/>
          <a:p>
            <a:endParaRPr lang="en-GB" sz="4400">
              <a:latin typeface="Calibri" pitchFamily="34" charset="0"/>
            </a:endParaRPr>
          </a:p>
        </p:txBody>
      </p:sp>
      <p:sp>
        <p:nvSpPr>
          <p:cNvPr id="38961" name="Oval 143"/>
          <p:cNvSpPr>
            <a:spLocks noChangeArrowheads="1"/>
          </p:cNvSpPr>
          <p:nvPr/>
        </p:nvSpPr>
        <p:spPr bwMode="auto">
          <a:xfrm>
            <a:off x="3681413" y="3219450"/>
            <a:ext cx="539750" cy="490538"/>
          </a:xfrm>
          <a:prstGeom prst="ellipse">
            <a:avLst/>
          </a:prstGeom>
          <a:solidFill>
            <a:srgbClr val="9999FF"/>
          </a:solidFill>
          <a:ln w="12700">
            <a:solidFill>
              <a:srgbClr val="000000"/>
            </a:solidFill>
            <a:round/>
            <a:headEnd/>
            <a:tailEnd/>
          </a:ln>
        </p:spPr>
        <p:txBody>
          <a:bodyPr/>
          <a:lstStyle/>
          <a:p>
            <a:endParaRPr lang="en-GB" sz="4400">
              <a:latin typeface="Calibri" pitchFamily="34" charset="0"/>
            </a:endParaRPr>
          </a:p>
        </p:txBody>
      </p:sp>
      <p:sp>
        <p:nvSpPr>
          <p:cNvPr id="38962" name="Oval 144"/>
          <p:cNvSpPr>
            <a:spLocks noChangeArrowheads="1"/>
          </p:cNvSpPr>
          <p:nvPr/>
        </p:nvSpPr>
        <p:spPr bwMode="auto">
          <a:xfrm>
            <a:off x="3787775" y="1711325"/>
            <a:ext cx="1085850" cy="982663"/>
          </a:xfrm>
          <a:prstGeom prst="ellipse">
            <a:avLst/>
          </a:prstGeom>
          <a:solidFill>
            <a:srgbClr val="9999FF"/>
          </a:solidFill>
          <a:ln w="12700">
            <a:solidFill>
              <a:srgbClr val="000000"/>
            </a:solidFill>
            <a:round/>
            <a:headEnd/>
            <a:tailEnd/>
          </a:ln>
        </p:spPr>
        <p:txBody>
          <a:bodyPr/>
          <a:lstStyle/>
          <a:p>
            <a:endParaRPr lang="en-GB" sz="4400">
              <a:latin typeface="Calibri" pitchFamily="34" charset="0"/>
            </a:endParaRPr>
          </a:p>
        </p:txBody>
      </p:sp>
      <p:sp>
        <p:nvSpPr>
          <p:cNvPr id="38963" name="Oval 145"/>
          <p:cNvSpPr>
            <a:spLocks noChangeArrowheads="1"/>
          </p:cNvSpPr>
          <p:nvPr/>
        </p:nvSpPr>
        <p:spPr bwMode="auto">
          <a:xfrm>
            <a:off x="4483100" y="2855913"/>
            <a:ext cx="458788" cy="415925"/>
          </a:xfrm>
          <a:prstGeom prst="ellipse">
            <a:avLst/>
          </a:prstGeom>
          <a:solidFill>
            <a:srgbClr val="9999FF"/>
          </a:solidFill>
          <a:ln w="12700">
            <a:solidFill>
              <a:srgbClr val="000000"/>
            </a:solidFill>
            <a:round/>
            <a:headEnd/>
            <a:tailEnd/>
          </a:ln>
        </p:spPr>
        <p:txBody>
          <a:bodyPr/>
          <a:lstStyle/>
          <a:p>
            <a:endParaRPr lang="en-GB" sz="4400">
              <a:latin typeface="Calibri" pitchFamily="34" charset="0"/>
            </a:endParaRPr>
          </a:p>
        </p:txBody>
      </p:sp>
      <p:sp>
        <p:nvSpPr>
          <p:cNvPr id="38964" name="Oval 146"/>
          <p:cNvSpPr>
            <a:spLocks noChangeArrowheads="1"/>
          </p:cNvSpPr>
          <p:nvPr/>
        </p:nvSpPr>
        <p:spPr bwMode="auto">
          <a:xfrm>
            <a:off x="4794250" y="2979738"/>
            <a:ext cx="595313" cy="538162"/>
          </a:xfrm>
          <a:prstGeom prst="ellipse">
            <a:avLst/>
          </a:prstGeom>
          <a:solidFill>
            <a:srgbClr val="9999FF"/>
          </a:solidFill>
          <a:ln w="12700">
            <a:solidFill>
              <a:srgbClr val="000000"/>
            </a:solidFill>
            <a:round/>
            <a:headEnd/>
            <a:tailEnd/>
          </a:ln>
        </p:spPr>
        <p:txBody>
          <a:bodyPr/>
          <a:lstStyle/>
          <a:p>
            <a:endParaRPr lang="en-GB" sz="4400">
              <a:latin typeface="Calibri" pitchFamily="34" charset="0"/>
            </a:endParaRPr>
          </a:p>
        </p:txBody>
      </p:sp>
      <p:sp>
        <p:nvSpPr>
          <p:cNvPr id="38965" name="Oval 147"/>
          <p:cNvSpPr>
            <a:spLocks noChangeArrowheads="1"/>
          </p:cNvSpPr>
          <p:nvPr/>
        </p:nvSpPr>
        <p:spPr bwMode="auto">
          <a:xfrm>
            <a:off x="5187950" y="2600325"/>
            <a:ext cx="569913" cy="515938"/>
          </a:xfrm>
          <a:prstGeom prst="ellipse">
            <a:avLst/>
          </a:prstGeom>
          <a:solidFill>
            <a:srgbClr val="9999FF"/>
          </a:solidFill>
          <a:ln w="12700">
            <a:solidFill>
              <a:srgbClr val="000000"/>
            </a:solidFill>
            <a:round/>
            <a:headEnd/>
            <a:tailEnd/>
          </a:ln>
        </p:spPr>
        <p:txBody>
          <a:bodyPr/>
          <a:lstStyle/>
          <a:p>
            <a:endParaRPr lang="en-GB" sz="4400">
              <a:latin typeface="Calibri" pitchFamily="34" charset="0"/>
            </a:endParaRPr>
          </a:p>
        </p:txBody>
      </p:sp>
      <p:sp>
        <p:nvSpPr>
          <p:cNvPr id="38966" name="Oval 148"/>
          <p:cNvSpPr>
            <a:spLocks noChangeArrowheads="1"/>
          </p:cNvSpPr>
          <p:nvPr/>
        </p:nvSpPr>
        <p:spPr bwMode="auto">
          <a:xfrm>
            <a:off x="5513388" y="3179763"/>
            <a:ext cx="677862" cy="612775"/>
          </a:xfrm>
          <a:prstGeom prst="ellipse">
            <a:avLst/>
          </a:prstGeom>
          <a:solidFill>
            <a:srgbClr val="9999FF"/>
          </a:solidFill>
          <a:ln w="12700">
            <a:solidFill>
              <a:srgbClr val="000000"/>
            </a:solidFill>
            <a:round/>
            <a:headEnd/>
            <a:tailEnd/>
          </a:ln>
        </p:spPr>
        <p:txBody>
          <a:bodyPr/>
          <a:lstStyle/>
          <a:p>
            <a:endParaRPr lang="en-GB" sz="4400">
              <a:latin typeface="Calibri" pitchFamily="34" charset="0"/>
            </a:endParaRPr>
          </a:p>
        </p:txBody>
      </p:sp>
      <p:sp>
        <p:nvSpPr>
          <p:cNvPr id="38967" name="Oval 149"/>
          <p:cNvSpPr>
            <a:spLocks noChangeArrowheads="1"/>
          </p:cNvSpPr>
          <p:nvPr/>
        </p:nvSpPr>
        <p:spPr bwMode="auto">
          <a:xfrm>
            <a:off x="5881688" y="3206750"/>
            <a:ext cx="704850" cy="639763"/>
          </a:xfrm>
          <a:prstGeom prst="ellipse">
            <a:avLst/>
          </a:prstGeom>
          <a:solidFill>
            <a:srgbClr val="9999FF"/>
          </a:solidFill>
          <a:ln w="12700">
            <a:solidFill>
              <a:srgbClr val="000000"/>
            </a:solidFill>
            <a:round/>
            <a:headEnd/>
            <a:tailEnd/>
          </a:ln>
        </p:spPr>
        <p:txBody>
          <a:bodyPr/>
          <a:lstStyle/>
          <a:p>
            <a:endParaRPr lang="en-GB" sz="4400">
              <a:latin typeface="Calibri" pitchFamily="34" charset="0"/>
            </a:endParaRPr>
          </a:p>
        </p:txBody>
      </p:sp>
      <p:sp>
        <p:nvSpPr>
          <p:cNvPr id="38968" name="Oval 150"/>
          <p:cNvSpPr>
            <a:spLocks noChangeArrowheads="1"/>
          </p:cNvSpPr>
          <p:nvPr/>
        </p:nvSpPr>
        <p:spPr bwMode="auto">
          <a:xfrm>
            <a:off x="6302375" y="3646488"/>
            <a:ext cx="622300" cy="565150"/>
          </a:xfrm>
          <a:prstGeom prst="ellipse">
            <a:avLst/>
          </a:prstGeom>
          <a:solidFill>
            <a:srgbClr val="9999FF"/>
          </a:solidFill>
          <a:ln w="12700">
            <a:solidFill>
              <a:srgbClr val="000000"/>
            </a:solidFill>
            <a:round/>
            <a:headEnd/>
            <a:tailEnd/>
          </a:ln>
        </p:spPr>
        <p:txBody>
          <a:bodyPr/>
          <a:lstStyle/>
          <a:p>
            <a:endParaRPr lang="en-GB" sz="4400">
              <a:latin typeface="Calibri" pitchFamily="34" charset="0"/>
            </a:endParaRPr>
          </a:p>
        </p:txBody>
      </p:sp>
      <p:sp>
        <p:nvSpPr>
          <p:cNvPr id="38969" name="Oval 151"/>
          <p:cNvSpPr>
            <a:spLocks noChangeArrowheads="1"/>
          </p:cNvSpPr>
          <p:nvPr/>
        </p:nvSpPr>
        <p:spPr bwMode="auto">
          <a:xfrm>
            <a:off x="6588125" y="3602038"/>
            <a:ext cx="812800" cy="736600"/>
          </a:xfrm>
          <a:prstGeom prst="ellipse">
            <a:avLst/>
          </a:prstGeom>
          <a:solidFill>
            <a:srgbClr val="9999FF"/>
          </a:solidFill>
          <a:ln w="12700">
            <a:solidFill>
              <a:srgbClr val="000000"/>
            </a:solidFill>
            <a:round/>
            <a:headEnd/>
            <a:tailEnd/>
          </a:ln>
        </p:spPr>
        <p:txBody>
          <a:bodyPr/>
          <a:lstStyle/>
          <a:p>
            <a:endParaRPr lang="en-GB" sz="4400">
              <a:latin typeface="Calibri" pitchFamily="34" charset="0"/>
            </a:endParaRPr>
          </a:p>
        </p:txBody>
      </p:sp>
      <p:sp>
        <p:nvSpPr>
          <p:cNvPr id="38970" name="Oval 152"/>
          <p:cNvSpPr>
            <a:spLocks noChangeArrowheads="1"/>
          </p:cNvSpPr>
          <p:nvPr/>
        </p:nvSpPr>
        <p:spPr bwMode="auto">
          <a:xfrm>
            <a:off x="7035800" y="3433763"/>
            <a:ext cx="676275" cy="612775"/>
          </a:xfrm>
          <a:prstGeom prst="ellipse">
            <a:avLst/>
          </a:prstGeom>
          <a:solidFill>
            <a:srgbClr val="9999FF"/>
          </a:solidFill>
          <a:ln w="12700">
            <a:solidFill>
              <a:srgbClr val="000000"/>
            </a:solidFill>
            <a:round/>
            <a:headEnd/>
            <a:tailEnd/>
          </a:ln>
        </p:spPr>
        <p:txBody>
          <a:bodyPr/>
          <a:lstStyle/>
          <a:p>
            <a:endParaRPr lang="en-GB" sz="4400">
              <a:latin typeface="Calibri" pitchFamily="34" charset="0"/>
            </a:endParaRPr>
          </a:p>
        </p:txBody>
      </p:sp>
      <p:sp>
        <p:nvSpPr>
          <p:cNvPr id="38971" name="Oval 153"/>
          <p:cNvSpPr>
            <a:spLocks noChangeArrowheads="1"/>
          </p:cNvSpPr>
          <p:nvPr/>
        </p:nvSpPr>
        <p:spPr bwMode="auto">
          <a:xfrm>
            <a:off x="7518400" y="4032250"/>
            <a:ext cx="474663" cy="430213"/>
          </a:xfrm>
          <a:prstGeom prst="ellipse">
            <a:avLst/>
          </a:prstGeom>
          <a:solidFill>
            <a:srgbClr val="9999FF"/>
          </a:solidFill>
          <a:ln w="12700">
            <a:solidFill>
              <a:srgbClr val="000000"/>
            </a:solidFill>
            <a:round/>
            <a:headEnd/>
            <a:tailEnd/>
          </a:ln>
        </p:spPr>
        <p:txBody>
          <a:bodyPr/>
          <a:lstStyle/>
          <a:p>
            <a:endParaRPr lang="en-GB" sz="4400">
              <a:latin typeface="Calibri" pitchFamily="34" charset="0"/>
            </a:endParaRPr>
          </a:p>
        </p:txBody>
      </p:sp>
      <p:sp>
        <p:nvSpPr>
          <p:cNvPr id="38972" name="Oval 154"/>
          <p:cNvSpPr>
            <a:spLocks noChangeArrowheads="1"/>
          </p:cNvSpPr>
          <p:nvPr/>
        </p:nvSpPr>
        <p:spPr bwMode="auto">
          <a:xfrm>
            <a:off x="8245475" y="3856038"/>
            <a:ext cx="541338" cy="490537"/>
          </a:xfrm>
          <a:prstGeom prst="ellipse">
            <a:avLst/>
          </a:prstGeom>
          <a:solidFill>
            <a:srgbClr val="9999FF"/>
          </a:solidFill>
          <a:ln w="12700">
            <a:solidFill>
              <a:srgbClr val="000000"/>
            </a:solidFill>
            <a:round/>
            <a:headEnd/>
            <a:tailEnd/>
          </a:ln>
        </p:spPr>
        <p:txBody>
          <a:bodyPr/>
          <a:lstStyle/>
          <a:p>
            <a:endParaRPr lang="en-GB" sz="4400">
              <a:latin typeface="Calibri" pitchFamily="34" charset="0"/>
            </a:endParaRPr>
          </a:p>
        </p:txBody>
      </p:sp>
      <p:sp>
        <p:nvSpPr>
          <p:cNvPr id="38973" name="Rectangle 155"/>
          <p:cNvSpPr>
            <a:spLocks noChangeArrowheads="1"/>
          </p:cNvSpPr>
          <p:nvPr/>
        </p:nvSpPr>
        <p:spPr bwMode="auto">
          <a:xfrm>
            <a:off x="606425" y="6167438"/>
            <a:ext cx="293688" cy="244475"/>
          </a:xfrm>
          <a:prstGeom prst="rect">
            <a:avLst/>
          </a:prstGeom>
          <a:noFill/>
          <a:ln w="9525">
            <a:noFill/>
            <a:miter lim="800000"/>
            <a:headEnd/>
            <a:tailEnd/>
          </a:ln>
        </p:spPr>
        <p:txBody>
          <a:bodyPr wrap="none" lIns="0" tIns="0" rIns="0" bIns="0">
            <a:spAutoFit/>
          </a:bodyPr>
          <a:lstStyle/>
          <a:p>
            <a:r>
              <a:rPr lang="en-GB" sz="1600">
                <a:solidFill>
                  <a:srgbClr val="000000"/>
                </a:solidFill>
                <a:latin typeface="Calibri" pitchFamily="34" charset="0"/>
              </a:rPr>
              <a:t>0%</a:t>
            </a:r>
            <a:endParaRPr lang="en-GB" sz="1600">
              <a:latin typeface="Calibri" pitchFamily="34" charset="0"/>
            </a:endParaRPr>
          </a:p>
        </p:txBody>
      </p:sp>
      <p:sp>
        <p:nvSpPr>
          <p:cNvPr id="38974" name="Rectangle 156"/>
          <p:cNvSpPr>
            <a:spLocks noChangeArrowheads="1"/>
          </p:cNvSpPr>
          <p:nvPr/>
        </p:nvSpPr>
        <p:spPr bwMode="auto">
          <a:xfrm>
            <a:off x="606425" y="5494338"/>
            <a:ext cx="293688" cy="244475"/>
          </a:xfrm>
          <a:prstGeom prst="rect">
            <a:avLst/>
          </a:prstGeom>
          <a:noFill/>
          <a:ln w="9525">
            <a:noFill/>
            <a:miter lim="800000"/>
            <a:headEnd/>
            <a:tailEnd/>
          </a:ln>
        </p:spPr>
        <p:txBody>
          <a:bodyPr wrap="none" lIns="0" tIns="0" rIns="0" bIns="0">
            <a:spAutoFit/>
          </a:bodyPr>
          <a:lstStyle/>
          <a:p>
            <a:r>
              <a:rPr lang="en-GB" sz="1600">
                <a:solidFill>
                  <a:srgbClr val="000000"/>
                </a:solidFill>
                <a:latin typeface="Calibri" pitchFamily="34" charset="0"/>
              </a:rPr>
              <a:t>5%</a:t>
            </a:r>
            <a:endParaRPr lang="en-GB" sz="1600">
              <a:latin typeface="Calibri" pitchFamily="34" charset="0"/>
            </a:endParaRPr>
          </a:p>
        </p:txBody>
      </p:sp>
      <p:sp>
        <p:nvSpPr>
          <p:cNvPr id="38975" name="Rectangle 157"/>
          <p:cNvSpPr>
            <a:spLocks noChangeArrowheads="1"/>
          </p:cNvSpPr>
          <p:nvPr/>
        </p:nvSpPr>
        <p:spPr bwMode="auto">
          <a:xfrm>
            <a:off x="514350" y="4819650"/>
            <a:ext cx="406400" cy="244475"/>
          </a:xfrm>
          <a:prstGeom prst="rect">
            <a:avLst/>
          </a:prstGeom>
          <a:noFill/>
          <a:ln w="9525">
            <a:noFill/>
            <a:miter lim="800000"/>
            <a:headEnd/>
            <a:tailEnd/>
          </a:ln>
        </p:spPr>
        <p:txBody>
          <a:bodyPr wrap="none" lIns="0" tIns="0" rIns="0" bIns="0">
            <a:spAutoFit/>
          </a:bodyPr>
          <a:lstStyle/>
          <a:p>
            <a:r>
              <a:rPr lang="en-GB" sz="1600">
                <a:solidFill>
                  <a:srgbClr val="000000"/>
                </a:solidFill>
                <a:latin typeface="Calibri" pitchFamily="34" charset="0"/>
              </a:rPr>
              <a:t>10%</a:t>
            </a:r>
            <a:endParaRPr lang="en-GB" sz="1600">
              <a:latin typeface="Calibri" pitchFamily="34" charset="0"/>
            </a:endParaRPr>
          </a:p>
        </p:txBody>
      </p:sp>
      <p:sp>
        <p:nvSpPr>
          <p:cNvPr id="38976" name="Rectangle 158"/>
          <p:cNvSpPr>
            <a:spLocks noChangeArrowheads="1"/>
          </p:cNvSpPr>
          <p:nvPr/>
        </p:nvSpPr>
        <p:spPr bwMode="auto">
          <a:xfrm>
            <a:off x="514350" y="4146550"/>
            <a:ext cx="406400" cy="244475"/>
          </a:xfrm>
          <a:prstGeom prst="rect">
            <a:avLst/>
          </a:prstGeom>
          <a:noFill/>
          <a:ln w="9525">
            <a:noFill/>
            <a:miter lim="800000"/>
            <a:headEnd/>
            <a:tailEnd/>
          </a:ln>
        </p:spPr>
        <p:txBody>
          <a:bodyPr wrap="none" lIns="0" tIns="0" rIns="0" bIns="0">
            <a:spAutoFit/>
          </a:bodyPr>
          <a:lstStyle/>
          <a:p>
            <a:r>
              <a:rPr lang="en-GB" sz="1600">
                <a:solidFill>
                  <a:srgbClr val="000000"/>
                </a:solidFill>
                <a:latin typeface="Calibri" pitchFamily="34" charset="0"/>
              </a:rPr>
              <a:t>15%</a:t>
            </a:r>
            <a:endParaRPr lang="en-GB" sz="1600">
              <a:latin typeface="Calibri" pitchFamily="34" charset="0"/>
            </a:endParaRPr>
          </a:p>
        </p:txBody>
      </p:sp>
      <p:sp>
        <p:nvSpPr>
          <p:cNvPr id="38977" name="Rectangle 159"/>
          <p:cNvSpPr>
            <a:spLocks noChangeArrowheads="1"/>
          </p:cNvSpPr>
          <p:nvPr/>
        </p:nvSpPr>
        <p:spPr bwMode="auto">
          <a:xfrm>
            <a:off x="514350" y="3473450"/>
            <a:ext cx="406400" cy="244475"/>
          </a:xfrm>
          <a:prstGeom prst="rect">
            <a:avLst/>
          </a:prstGeom>
          <a:noFill/>
          <a:ln w="9525">
            <a:noFill/>
            <a:miter lim="800000"/>
            <a:headEnd/>
            <a:tailEnd/>
          </a:ln>
        </p:spPr>
        <p:txBody>
          <a:bodyPr wrap="none" lIns="0" tIns="0" rIns="0" bIns="0">
            <a:spAutoFit/>
          </a:bodyPr>
          <a:lstStyle/>
          <a:p>
            <a:r>
              <a:rPr lang="en-GB" sz="1600">
                <a:solidFill>
                  <a:srgbClr val="000000"/>
                </a:solidFill>
                <a:latin typeface="Calibri" pitchFamily="34" charset="0"/>
              </a:rPr>
              <a:t>20%</a:t>
            </a:r>
            <a:endParaRPr lang="en-GB" sz="1600">
              <a:latin typeface="Calibri" pitchFamily="34" charset="0"/>
            </a:endParaRPr>
          </a:p>
        </p:txBody>
      </p:sp>
      <p:sp>
        <p:nvSpPr>
          <p:cNvPr id="38978" name="Rectangle 160"/>
          <p:cNvSpPr>
            <a:spLocks noChangeArrowheads="1"/>
          </p:cNvSpPr>
          <p:nvPr/>
        </p:nvSpPr>
        <p:spPr bwMode="auto">
          <a:xfrm>
            <a:off x="514350" y="2800350"/>
            <a:ext cx="406400" cy="244475"/>
          </a:xfrm>
          <a:prstGeom prst="rect">
            <a:avLst/>
          </a:prstGeom>
          <a:noFill/>
          <a:ln w="9525">
            <a:noFill/>
            <a:miter lim="800000"/>
            <a:headEnd/>
            <a:tailEnd/>
          </a:ln>
        </p:spPr>
        <p:txBody>
          <a:bodyPr wrap="none" lIns="0" tIns="0" rIns="0" bIns="0">
            <a:spAutoFit/>
          </a:bodyPr>
          <a:lstStyle/>
          <a:p>
            <a:r>
              <a:rPr lang="en-GB" sz="1600">
                <a:solidFill>
                  <a:srgbClr val="000000"/>
                </a:solidFill>
                <a:latin typeface="Calibri" pitchFamily="34" charset="0"/>
              </a:rPr>
              <a:t>25%</a:t>
            </a:r>
            <a:endParaRPr lang="en-GB" sz="1600">
              <a:latin typeface="Calibri" pitchFamily="34" charset="0"/>
            </a:endParaRPr>
          </a:p>
        </p:txBody>
      </p:sp>
      <p:sp>
        <p:nvSpPr>
          <p:cNvPr id="38979" name="Rectangle 161"/>
          <p:cNvSpPr>
            <a:spLocks noChangeArrowheads="1"/>
          </p:cNvSpPr>
          <p:nvPr/>
        </p:nvSpPr>
        <p:spPr bwMode="auto">
          <a:xfrm>
            <a:off x="514350" y="2127250"/>
            <a:ext cx="406400" cy="244475"/>
          </a:xfrm>
          <a:prstGeom prst="rect">
            <a:avLst/>
          </a:prstGeom>
          <a:noFill/>
          <a:ln w="9525">
            <a:noFill/>
            <a:miter lim="800000"/>
            <a:headEnd/>
            <a:tailEnd/>
          </a:ln>
        </p:spPr>
        <p:txBody>
          <a:bodyPr wrap="none" lIns="0" tIns="0" rIns="0" bIns="0">
            <a:spAutoFit/>
          </a:bodyPr>
          <a:lstStyle/>
          <a:p>
            <a:r>
              <a:rPr lang="en-GB" sz="1600">
                <a:solidFill>
                  <a:srgbClr val="000000"/>
                </a:solidFill>
                <a:latin typeface="Calibri" pitchFamily="34" charset="0"/>
              </a:rPr>
              <a:t>30%</a:t>
            </a:r>
            <a:endParaRPr lang="en-GB" sz="1600">
              <a:latin typeface="Calibri" pitchFamily="34" charset="0"/>
            </a:endParaRPr>
          </a:p>
        </p:txBody>
      </p:sp>
      <p:sp>
        <p:nvSpPr>
          <p:cNvPr id="38980" name="Rectangle 162"/>
          <p:cNvSpPr>
            <a:spLocks noChangeArrowheads="1"/>
          </p:cNvSpPr>
          <p:nvPr/>
        </p:nvSpPr>
        <p:spPr bwMode="auto">
          <a:xfrm>
            <a:off x="514350" y="1452563"/>
            <a:ext cx="406400" cy="244475"/>
          </a:xfrm>
          <a:prstGeom prst="rect">
            <a:avLst/>
          </a:prstGeom>
          <a:noFill/>
          <a:ln w="9525">
            <a:noFill/>
            <a:miter lim="800000"/>
            <a:headEnd/>
            <a:tailEnd/>
          </a:ln>
        </p:spPr>
        <p:txBody>
          <a:bodyPr wrap="none" lIns="0" tIns="0" rIns="0" bIns="0">
            <a:spAutoFit/>
          </a:bodyPr>
          <a:lstStyle/>
          <a:p>
            <a:r>
              <a:rPr lang="en-GB" sz="1600">
                <a:solidFill>
                  <a:srgbClr val="000000"/>
                </a:solidFill>
                <a:latin typeface="Calibri" pitchFamily="34" charset="0"/>
              </a:rPr>
              <a:t>35%</a:t>
            </a:r>
            <a:endParaRPr lang="en-GB" sz="1600">
              <a:latin typeface="Calibri" pitchFamily="34" charset="0"/>
            </a:endParaRPr>
          </a:p>
        </p:txBody>
      </p:sp>
      <p:sp>
        <p:nvSpPr>
          <p:cNvPr id="38981" name="Rectangle 163"/>
          <p:cNvSpPr>
            <a:spLocks noChangeArrowheads="1"/>
          </p:cNvSpPr>
          <p:nvPr/>
        </p:nvSpPr>
        <p:spPr bwMode="auto">
          <a:xfrm>
            <a:off x="885825" y="6337300"/>
            <a:ext cx="112713" cy="244475"/>
          </a:xfrm>
          <a:prstGeom prst="rect">
            <a:avLst/>
          </a:prstGeom>
          <a:noFill/>
          <a:ln w="9525">
            <a:noFill/>
            <a:miter lim="800000"/>
            <a:headEnd/>
            <a:tailEnd/>
          </a:ln>
        </p:spPr>
        <p:txBody>
          <a:bodyPr wrap="none" lIns="0" tIns="0" rIns="0" bIns="0">
            <a:spAutoFit/>
          </a:bodyPr>
          <a:lstStyle/>
          <a:p>
            <a:r>
              <a:rPr lang="en-GB" sz="1600">
                <a:solidFill>
                  <a:srgbClr val="000000"/>
                </a:solidFill>
                <a:latin typeface="Calibri" pitchFamily="34" charset="0"/>
              </a:rPr>
              <a:t>0</a:t>
            </a:r>
            <a:endParaRPr lang="en-GB" sz="1600">
              <a:latin typeface="Calibri" pitchFamily="34" charset="0"/>
            </a:endParaRPr>
          </a:p>
        </p:txBody>
      </p:sp>
      <p:sp>
        <p:nvSpPr>
          <p:cNvPr id="38982" name="Rectangle 164"/>
          <p:cNvSpPr>
            <a:spLocks noChangeArrowheads="1"/>
          </p:cNvSpPr>
          <p:nvPr/>
        </p:nvSpPr>
        <p:spPr bwMode="auto">
          <a:xfrm>
            <a:off x="1265238" y="6337300"/>
            <a:ext cx="112712" cy="244475"/>
          </a:xfrm>
          <a:prstGeom prst="rect">
            <a:avLst/>
          </a:prstGeom>
          <a:noFill/>
          <a:ln w="9525">
            <a:noFill/>
            <a:miter lim="800000"/>
            <a:headEnd/>
            <a:tailEnd/>
          </a:ln>
        </p:spPr>
        <p:txBody>
          <a:bodyPr wrap="none" lIns="0" tIns="0" rIns="0" bIns="0">
            <a:spAutoFit/>
          </a:bodyPr>
          <a:lstStyle/>
          <a:p>
            <a:r>
              <a:rPr lang="en-GB" sz="1600">
                <a:solidFill>
                  <a:srgbClr val="000000"/>
                </a:solidFill>
                <a:latin typeface="Calibri" pitchFamily="34" charset="0"/>
              </a:rPr>
              <a:t>1</a:t>
            </a:r>
            <a:endParaRPr lang="en-GB" sz="1600">
              <a:latin typeface="Calibri" pitchFamily="34" charset="0"/>
            </a:endParaRPr>
          </a:p>
        </p:txBody>
      </p:sp>
      <p:sp>
        <p:nvSpPr>
          <p:cNvPr id="38983" name="Rectangle 165"/>
          <p:cNvSpPr>
            <a:spLocks noChangeArrowheads="1"/>
          </p:cNvSpPr>
          <p:nvPr/>
        </p:nvSpPr>
        <p:spPr bwMode="auto">
          <a:xfrm>
            <a:off x="1647825" y="6337300"/>
            <a:ext cx="112713" cy="244475"/>
          </a:xfrm>
          <a:prstGeom prst="rect">
            <a:avLst/>
          </a:prstGeom>
          <a:noFill/>
          <a:ln w="9525">
            <a:noFill/>
            <a:miter lim="800000"/>
            <a:headEnd/>
            <a:tailEnd/>
          </a:ln>
        </p:spPr>
        <p:txBody>
          <a:bodyPr wrap="none" lIns="0" tIns="0" rIns="0" bIns="0">
            <a:spAutoFit/>
          </a:bodyPr>
          <a:lstStyle/>
          <a:p>
            <a:r>
              <a:rPr lang="en-GB" sz="1600">
                <a:solidFill>
                  <a:srgbClr val="000000"/>
                </a:solidFill>
                <a:latin typeface="Calibri" pitchFamily="34" charset="0"/>
              </a:rPr>
              <a:t>2</a:t>
            </a:r>
            <a:endParaRPr lang="en-GB" sz="1600">
              <a:latin typeface="Calibri" pitchFamily="34" charset="0"/>
            </a:endParaRPr>
          </a:p>
        </p:txBody>
      </p:sp>
      <p:sp>
        <p:nvSpPr>
          <p:cNvPr id="38984" name="Rectangle 166"/>
          <p:cNvSpPr>
            <a:spLocks noChangeArrowheads="1"/>
          </p:cNvSpPr>
          <p:nvPr/>
        </p:nvSpPr>
        <p:spPr bwMode="auto">
          <a:xfrm>
            <a:off x="2027238" y="6337300"/>
            <a:ext cx="112712" cy="244475"/>
          </a:xfrm>
          <a:prstGeom prst="rect">
            <a:avLst/>
          </a:prstGeom>
          <a:noFill/>
          <a:ln w="9525">
            <a:noFill/>
            <a:miter lim="800000"/>
            <a:headEnd/>
            <a:tailEnd/>
          </a:ln>
        </p:spPr>
        <p:txBody>
          <a:bodyPr wrap="none" lIns="0" tIns="0" rIns="0" bIns="0">
            <a:spAutoFit/>
          </a:bodyPr>
          <a:lstStyle/>
          <a:p>
            <a:r>
              <a:rPr lang="en-GB" sz="1600">
                <a:solidFill>
                  <a:srgbClr val="000000"/>
                </a:solidFill>
                <a:latin typeface="Calibri" pitchFamily="34" charset="0"/>
              </a:rPr>
              <a:t>3</a:t>
            </a:r>
            <a:endParaRPr lang="en-GB" sz="1600">
              <a:latin typeface="Calibri" pitchFamily="34" charset="0"/>
            </a:endParaRPr>
          </a:p>
        </p:txBody>
      </p:sp>
      <p:sp>
        <p:nvSpPr>
          <p:cNvPr id="38985" name="Rectangle 167"/>
          <p:cNvSpPr>
            <a:spLocks noChangeArrowheads="1"/>
          </p:cNvSpPr>
          <p:nvPr/>
        </p:nvSpPr>
        <p:spPr bwMode="auto">
          <a:xfrm>
            <a:off x="2408238" y="6337300"/>
            <a:ext cx="112712" cy="244475"/>
          </a:xfrm>
          <a:prstGeom prst="rect">
            <a:avLst/>
          </a:prstGeom>
          <a:noFill/>
          <a:ln w="9525">
            <a:noFill/>
            <a:miter lim="800000"/>
            <a:headEnd/>
            <a:tailEnd/>
          </a:ln>
        </p:spPr>
        <p:txBody>
          <a:bodyPr wrap="none" lIns="0" tIns="0" rIns="0" bIns="0">
            <a:spAutoFit/>
          </a:bodyPr>
          <a:lstStyle/>
          <a:p>
            <a:r>
              <a:rPr lang="en-GB" sz="1600">
                <a:solidFill>
                  <a:srgbClr val="000000"/>
                </a:solidFill>
                <a:latin typeface="Calibri" pitchFamily="34" charset="0"/>
              </a:rPr>
              <a:t>4</a:t>
            </a:r>
            <a:endParaRPr lang="en-GB" sz="1600">
              <a:latin typeface="Calibri" pitchFamily="34" charset="0"/>
            </a:endParaRPr>
          </a:p>
        </p:txBody>
      </p:sp>
      <p:sp>
        <p:nvSpPr>
          <p:cNvPr id="38986" name="Rectangle 168"/>
          <p:cNvSpPr>
            <a:spLocks noChangeArrowheads="1"/>
          </p:cNvSpPr>
          <p:nvPr/>
        </p:nvSpPr>
        <p:spPr bwMode="auto">
          <a:xfrm>
            <a:off x="2787650" y="6337300"/>
            <a:ext cx="112713" cy="244475"/>
          </a:xfrm>
          <a:prstGeom prst="rect">
            <a:avLst/>
          </a:prstGeom>
          <a:noFill/>
          <a:ln w="9525">
            <a:noFill/>
            <a:miter lim="800000"/>
            <a:headEnd/>
            <a:tailEnd/>
          </a:ln>
        </p:spPr>
        <p:txBody>
          <a:bodyPr wrap="none" lIns="0" tIns="0" rIns="0" bIns="0">
            <a:spAutoFit/>
          </a:bodyPr>
          <a:lstStyle/>
          <a:p>
            <a:r>
              <a:rPr lang="en-GB" sz="1600">
                <a:solidFill>
                  <a:srgbClr val="000000"/>
                </a:solidFill>
                <a:latin typeface="Calibri" pitchFamily="34" charset="0"/>
              </a:rPr>
              <a:t>5</a:t>
            </a:r>
            <a:endParaRPr lang="en-GB" sz="1600">
              <a:latin typeface="Calibri" pitchFamily="34" charset="0"/>
            </a:endParaRPr>
          </a:p>
        </p:txBody>
      </p:sp>
      <p:sp>
        <p:nvSpPr>
          <p:cNvPr id="38987" name="Rectangle 169"/>
          <p:cNvSpPr>
            <a:spLocks noChangeArrowheads="1"/>
          </p:cNvSpPr>
          <p:nvPr/>
        </p:nvSpPr>
        <p:spPr bwMode="auto">
          <a:xfrm>
            <a:off x="3168650" y="6337300"/>
            <a:ext cx="112713" cy="244475"/>
          </a:xfrm>
          <a:prstGeom prst="rect">
            <a:avLst/>
          </a:prstGeom>
          <a:noFill/>
          <a:ln w="9525">
            <a:noFill/>
            <a:miter lim="800000"/>
            <a:headEnd/>
            <a:tailEnd/>
          </a:ln>
        </p:spPr>
        <p:txBody>
          <a:bodyPr wrap="none" lIns="0" tIns="0" rIns="0" bIns="0">
            <a:spAutoFit/>
          </a:bodyPr>
          <a:lstStyle/>
          <a:p>
            <a:r>
              <a:rPr lang="en-GB" sz="1600">
                <a:solidFill>
                  <a:srgbClr val="000000"/>
                </a:solidFill>
                <a:latin typeface="Calibri" pitchFamily="34" charset="0"/>
              </a:rPr>
              <a:t>6</a:t>
            </a:r>
            <a:endParaRPr lang="en-GB" sz="1600">
              <a:latin typeface="Calibri" pitchFamily="34" charset="0"/>
            </a:endParaRPr>
          </a:p>
        </p:txBody>
      </p:sp>
      <p:sp>
        <p:nvSpPr>
          <p:cNvPr id="38988" name="Rectangle 170"/>
          <p:cNvSpPr>
            <a:spLocks noChangeArrowheads="1"/>
          </p:cNvSpPr>
          <p:nvPr/>
        </p:nvSpPr>
        <p:spPr bwMode="auto">
          <a:xfrm>
            <a:off x="3548063" y="6337300"/>
            <a:ext cx="112712" cy="244475"/>
          </a:xfrm>
          <a:prstGeom prst="rect">
            <a:avLst/>
          </a:prstGeom>
          <a:noFill/>
          <a:ln w="9525">
            <a:noFill/>
            <a:miter lim="800000"/>
            <a:headEnd/>
            <a:tailEnd/>
          </a:ln>
        </p:spPr>
        <p:txBody>
          <a:bodyPr wrap="none" lIns="0" tIns="0" rIns="0" bIns="0">
            <a:spAutoFit/>
          </a:bodyPr>
          <a:lstStyle/>
          <a:p>
            <a:r>
              <a:rPr lang="en-GB" sz="1600">
                <a:solidFill>
                  <a:srgbClr val="000000"/>
                </a:solidFill>
                <a:latin typeface="Calibri" pitchFamily="34" charset="0"/>
              </a:rPr>
              <a:t>7</a:t>
            </a:r>
            <a:endParaRPr lang="en-GB" sz="1600">
              <a:latin typeface="Calibri" pitchFamily="34" charset="0"/>
            </a:endParaRPr>
          </a:p>
        </p:txBody>
      </p:sp>
      <p:sp>
        <p:nvSpPr>
          <p:cNvPr id="38989" name="Rectangle 171"/>
          <p:cNvSpPr>
            <a:spLocks noChangeArrowheads="1"/>
          </p:cNvSpPr>
          <p:nvPr/>
        </p:nvSpPr>
        <p:spPr bwMode="auto">
          <a:xfrm>
            <a:off x="3929063" y="6337300"/>
            <a:ext cx="112712" cy="244475"/>
          </a:xfrm>
          <a:prstGeom prst="rect">
            <a:avLst/>
          </a:prstGeom>
          <a:noFill/>
          <a:ln w="9525">
            <a:noFill/>
            <a:miter lim="800000"/>
            <a:headEnd/>
            <a:tailEnd/>
          </a:ln>
        </p:spPr>
        <p:txBody>
          <a:bodyPr wrap="none" lIns="0" tIns="0" rIns="0" bIns="0">
            <a:spAutoFit/>
          </a:bodyPr>
          <a:lstStyle/>
          <a:p>
            <a:r>
              <a:rPr lang="en-GB" sz="1600">
                <a:solidFill>
                  <a:srgbClr val="000000"/>
                </a:solidFill>
                <a:latin typeface="Calibri" pitchFamily="34" charset="0"/>
              </a:rPr>
              <a:t>8</a:t>
            </a:r>
            <a:endParaRPr lang="en-GB" sz="1600">
              <a:latin typeface="Calibri" pitchFamily="34" charset="0"/>
            </a:endParaRPr>
          </a:p>
        </p:txBody>
      </p:sp>
      <p:sp>
        <p:nvSpPr>
          <p:cNvPr id="38990" name="Rectangle 172"/>
          <p:cNvSpPr>
            <a:spLocks noChangeArrowheads="1"/>
          </p:cNvSpPr>
          <p:nvPr/>
        </p:nvSpPr>
        <p:spPr bwMode="auto">
          <a:xfrm>
            <a:off x="4308475" y="6337300"/>
            <a:ext cx="112713" cy="244475"/>
          </a:xfrm>
          <a:prstGeom prst="rect">
            <a:avLst/>
          </a:prstGeom>
          <a:noFill/>
          <a:ln w="9525">
            <a:noFill/>
            <a:miter lim="800000"/>
            <a:headEnd/>
            <a:tailEnd/>
          </a:ln>
        </p:spPr>
        <p:txBody>
          <a:bodyPr wrap="none" lIns="0" tIns="0" rIns="0" bIns="0">
            <a:spAutoFit/>
          </a:bodyPr>
          <a:lstStyle/>
          <a:p>
            <a:r>
              <a:rPr lang="en-GB" sz="1600">
                <a:solidFill>
                  <a:srgbClr val="000000"/>
                </a:solidFill>
                <a:latin typeface="Calibri" pitchFamily="34" charset="0"/>
              </a:rPr>
              <a:t>9</a:t>
            </a:r>
            <a:endParaRPr lang="en-GB" sz="1600">
              <a:latin typeface="Calibri" pitchFamily="34" charset="0"/>
            </a:endParaRPr>
          </a:p>
        </p:txBody>
      </p:sp>
      <p:sp>
        <p:nvSpPr>
          <p:cNvPr id="38991" name="Rectangle 173"/>
          <p:cNvSpPr>
            <a:spLocks noChangeArrowheads="1"/>
          </p:cNvSpPr>
          <p:nvPr/>
        </p:nvSpPr>
        <p:spPr bwMode="auto">
          <a:xfrm>
            <a:off x="4635500" y="6337300"/>
            <a:ext cx="225425" cy="244475"/>
          </a:xfrm>
          <a:prstGeom prst="rect">
            <a:avLst/>
          </a:prstGeom>
          <a:noFill/>
          <a:ln w="9525">
            <a:noFill/>
            <a:miter lim="800000"/>
            <a:headEnd/>
            <a:tailEnd/>
          </a:ln>
        </p:spPr>
        <p:txBody>
          <a:bodyPr wrap="none" lIns="0" tIns="0" rIns="0" bIns="0">
            <a:spAutoFit/>
          </a:bodyPr>
          <a:lstStyle/>
          <a:p>
            <a:r>
              <a:rPr lang="en-GB" sz="1600">
                <a:solidFill>
                  <a:srgbClr val="000000"/>
                </a:solidFill>
                <a:latin typeface="Calibri" pitchFamily="34" charset="0"/>
              </a:rPr>
              <a:t>10</a:t>
            </a:r>
            <a:endParaRPr lang="en-GB" sz="1600">
              <a:latin typeface="Calibri" pitchFamily="34" charset="0"/>
            </a:endParaRPr>
          </a:p>
        </p:txBody>
      </p:sp>
      <p:sp>
        <p:nvSpPr>
          <p:cNvPr id="38992" name="Rectangle 174"/>
          <p:cNvSpPr>
            <a:spLocks noChangeArrowheads="1"/>
          </p:cNvSpPr>
          <p:nvPr/>
        </p:nvSpPr>
        <p:spPr bwMode="auto">
          <a:xfrm>
            <a:off x="5014913" y="6337300"/>
            <a:ext cx="225425" cy="244475"/>
          </a:xfrm>
          <a:prstGeom prst="rect">
            <a:avLst/>
          </a:prstGeom>
          <a:noFill/>
          <a:ln w="9525">
            <a:noFill/>
            <a:miter lim="800000"/>
            <a:headEnd/>
            <a:tailEnd/>
          </a:ln>
        </p:spPr>
        <p:txBody>
          <a:bodyPr wrap="none" lIns="0" tIns="0" rIns="0" bIns="0">
            <a:spAutoFit/>
          </a:bodyPr>
          <a:lstStyle/>
          <a:p>
            <a:r>
              <a:rPr lang="en-GB" sz="1600">
                <a:solidFill>
                  <a:srgbClr val="000000"/>
                </a:solidFill>
                <a:latin typeface="Calibri" pitchFamily="34" charset="0"/>
              </a:rPr>
              <a:t>11</a:t>
            </a:r>
            <a:endParaRPr lang="en-GB" sz="1600">
              <a:latin typeface="Calibri" pitchFamily="34" charset="0"/>
            </a:endParaRPr>
          </a:p>
        </p:txBody>
      </p:sp>
      <p:sp>
        <p:nvSpPr>
          <p:cNvPr id="38993" name="Rectangle 175"/>
          <p:cNvSpPr>
            <a:spLocks noChangeArrowheads="1"/>
          </p:cNvSpPr>
          <p:nvPr/>
        </p:nvSpPr>
        <p:spPr bwMode="auto">
          <a:xfrm>
            <a:off x="5395913" y="6337300"/>
            <a:ext cx="225425" cy="244475"/>
          </a:xfrm>
          <a:prstGeom prst="rect">
            <a:avLst/>
          </a:prstGeom>
          <a:noFill/>
          <a:ln w="9525">
            <a:noFill/>
            <a:miter lim="800000"/>
            <a:headEnd/>
            <a:tailEnd/>
          </a:ln>
        </p:spPr>
        <p:txBody>
          <a:bodyPr wrap="none" lIns="0" tIns="0" rIns="0" bIns="0">
            <a:spAutoFit/>
          </a:bodyPr>
          <a:lstStyle/>
          <a:p>
            <a:r>
              <a:rPr lang="en-GB" sz="1600">
                <a:solidFill>
                  <a:srgbClr val="000000"/>
                </a:solidFill>
                <a:latin typeface="Calibri" pitchFamily="34" charset="0"/>
              </a:rPr>
              <a:t>12</a:t>
            </a:r>
            <a:endParaRPr lang="en-GB" sz="1600">
              <a:latin typeface="Calibri" pitchFamily="34" charset="0"/>
            </a:endParaRPr>
          </a:p>
        </p:txBody>
      </p:sp>
      <p:sp>
        <p:nvSpPr>
          <p:cNvPr id="38994" name="Rectangle 176"/>
          <p:cNvSpPr>
            <a:spLocks noChangeArrowheads="1"/>
          </p:cNvSpPr>
          <p:nvPr/>
        </p:nvSpPr>
        <p:spPr bwMode="auto">
          <a:xfrm>
            <a:off x="5775325" y="6337300"/>
            <a:ext cx="225425" cy="244475"/>
          </a:xfrm>
          <a:prstGeom prst="rect">
            <a:avLst/>
          </a:prstGeom>
          <a:noFill/>
          <a:ln w="9525">
            <a:noFill/>
            <a:miter lim="800000"/>
            <a:headEnd/>
            <a:tailEnd/>
          </a:ln>
        </p:spPr>
        <p:txBody>
          <a:bodyPr wrap="none" lIns="0" tIns="0" rIns="0" bIns="0">
            <a:spAutoFit/>
          </a:bodyPr>
          <a:lstStyle/>
          <a:p>
            <a:r>
              <a:rPr lang="en-GB" sz="1600">
                <a:solidFill>
                  <a:srgbClr val="000000"/>
                </a:solidFill>
                <a:latin typeface="Calibri" pitchFamily="34" charset="0"/>
              </a:rPr>
              <a:t>13</a:t>
            </a:r>
            <a:endParaRPr lang="en-GB" sz="1600">
              <a:latin typeface="Calibri" pitchFamily="34" charset="0"/>
            </a:endParaRPr>
          </a:p>
        </p:txBody>
      </p:sp>
      <p:sp>
        <p:nvSpPr>
          <p:cNvPr id="38995" name="Rectangle 177"/>
          <p:cNvSpPr>
            <a:spLocks noChangeArrowheads="1"/>
          </p:cNvSpPr>
          <p:nvPr/>
        </p:nvSpPr>
        <p:spPr bwMode="auto">
          <a:xfrm>
            <a:off x="6156325" y="6337300"/>
            <a:ext cx="225425" cy="244475"/>
          </a:xfrm>
          <a:prstGeom prst="rect">
            <a:avLst/>
          </a:prstGeom>
          <a:noFill/>
          <a:ln w="9525">
            <a:noFill/>
            <a:miter lim="800000"/>
            <a:headEnd/>
            <a:tailEnd/>
          </a:ln>
        </p:spPr>
        <p:txBody>
          <a:bodyPr wrap="none" lIns="0" tIns="0" rIns="0" bIns="0">
            <a:spAutoFit/>
          </a:bodyPr>
          <a:lstStyle/>
          <a:p>
            <a:r>
              <a:rPr lang="en-GB" sz="1600">
                <a:solidFill>
                  <a:srgbClr val="000000"/>
                </a:solidFill>
                <a:latin typeface="Calibri" pitchFamily="34" charset="0"/>
              </a:rPr>
              <a:t>14</a:t>
            </a:r>
            <a:endParaRPr lang="en-GB" sz="1600">
              <a:latin typeface="Calibri" pitchFamily="34" charset="0"/>
            </a:endParaRPr>
          </a:p>
        </p:txBody>
      </p:sp>
      <p:sp>
        <p:nvSpPr>
          <p:cNvPr id="38996" name="Rectangle 178"/>
          <p:cNvSpPr>
            <a:spLocks noChangeArrowheads="1"/>
          </p:cNvSpPr>
          <p:nvPr/>
        </p:nvSpPr>
        <p:spPr bwMode="auto">
          <a:xfrm>
            <a:off x="6535738" y="6337300"/>
            <a:ext cx="225425" cy="244475"/>
          </a:xfrm>
          <a:prstGeom prst="rect">
            <a:avLst/>
          </a:prstGeom>
          <a:noFill/>
          <a:ln w="9525">
            <a:noFill/>
            <a:miter lim="800000"/>
            <a:headEnd/>
            <a:tailEnd/>
          </a:ln>
        </p:spPr>
        <p:txBody>
          <a:bodyPr wrap="none" lIns="0" tIns="0" rIns="0" bIns="0">
            <a:spAutoFit/>
          </a:bodyPr>
          <a:lstStyle/>
          <a:p>
            <a:r>
              <a:rPr lang="en-GB" sz="1600">
                <a:solidFill>
                  <a:srgbClr val="000000"/>
                </a:solidFill>
                <a:latin typeface="Calibri" pitchFamily="34" charset="0"/>
              </a:rPr>
              <a:t>15</a:t>
            </a:r>
            <a:endParaRPr lang="en-GB" sz="1600">
              <a:latin typeface="Calibri" pitchFamily="34" charset="0"/>
            </a:endParaRPr>
          </a:p>
        </p:txBody>
      </p:sp>
      <p:sp>
        <p:nvSpPr>
          <p:cNvPr id="38997" name="Rectangle 179"/>
          <p:cNvSpPr>
            <a:spLocks noChangeArrowheads="1"/>
          </p:cNvSpPr>
          <p:nvPr/>
        </p:nvSpPr>
        <p:spPr bwMode="auto">
          <a:xfrm>
            <a:off x="6916738" y="6337300"/>
            <a:ext cx="225425" cy="244475"/>
          </a:xfrm>
          <a:prstGeom prst="rect">
            <a:avLst/>
          </a:prstGeom>
          <a:noFill/>
          <a:ln w="9525">
            <a:noFill/>
            <a:miter lim="800000"/>
            <a:headEnd/>
            <a:tailEnd/>
          </a:ln>
        </p:spPr>
        <p:txBody>
          <a:bodyPr wrap="none" lIns="0" tIns="0" rIns="0" bIns="0">
            <a:spAutoFit/>
          </a:bodyPr>
          <a:lstStyle/>
          <a:p>
            <a:r>
              <a:rPr lang="en-GB" sz="1600">
                <a:solidFill>
                  <a:srgbClr val="000000"/>
                </a:solidFill>
                <a:latin typeface="Calibri" pitchFamily="34" charset="0"/>
              </a:rPr>
              <a:t>16</a:t>
            </a:r>
            <a:endParaRPr lang="en-GB" sz="1600">
              <a:latin typeface="Calibri" pitchFamily="34" charset="0"/>
            </a:endParaRPr>
          </a:p>
        </p:txBody>
      </p:sp>
      <p:sp>
        <p:nvSpPr>
          <p:cNvPr id="38998" name="Rectangle 180"/>
          <p:cNvSpPr>
            <a:spLocks noChangeArrowheads="1"/>
          </p:cNvSpPr>
          <p:nvPr/>
        </p:nvSpPr>
        <p:spPr bwMode="auto">
          <a:xfrm>
            <a:off x="7296150" y="6337300"/>
            <a:ext cx="225425" cy="244475"/>
          </a:xfrm>
          <a:prstGeom prst="rect">
            <a:avLst/>
          </a:prstGeom>
          <a:noFill/>
          <a:ln w="9525">
            <a:noFill/>
            <a:miter lim="800000"/>
            <a:headEnd/>
            <a:tailEnd/>
          </a:ln>
        </p:spPr>
        <p:txBody>
          <a:bodyPr wrap="none" lIns="0" tIns="0" rIns="0" bIns="0">
            <a:spAutoFit/>
          </a:bodyPr>
          <a:lstStyle/>
          <a:p>
            <a:r>
              <a:rPr lang="en-GB" sz="1600">
                <a:solidFill>
                  <a:srgbClr val="000000"/>
                </a:solidFill>
                <a:latin typeface="Calibri" pitchFamily="34" charset="0"/>
              </a:rPr>
              <a:t>17</a:t>
            </a:r>
            <a:endParaRPr lang="en-GB" sz="1600">
              <a:latin typeface="Calibri" pitchFamily="34" charset="0"/>
            </a:endParaRPr>
          </a:p>
        </p:txBody>
      </p:sp>
      <p:sp>
        <p:nvSpPr>
          <p:cNvPr id="38999" name="Rectangle 181"/>
          <p:cNvSpPr>
            <a:spLocks noChangeArrowheads="1"/>
          </p:cNvSpPr>
          <p:nvPr/>
        </p:nvSpPr>
        <p:spPr bwMode="auto">
          <a:xfrm>
            <a:off x="7677150" y="6337300"/>
            <a:ext cx="225425" cy="244475"/>
          </a:xfrm>
          <a:prstGeom prst="rect">
            <a:avLst/>
          </a:prstGeom>
          <a:noFill/>
          <a:ln w="9525">
            <a:noFill/>
            <a:miter lim="800000"/>
            <a:headEnd/>
            <a:tailEnd/>
          </a:ln>
        </p:spPr>
        <p:txBody>
          <a:bodyPr wrap="none" lIns="0" tIns="0" rIns="0" bIns="0">
            <a:spAutoFit/>
          </a:bodyPr>
          <a:lstStyle/>
          <a:p>
            <a:r>
              <a:rPr lang="en-GB" sz="1600">
                <a:solidFill>
                  <a:srgbClr val="000000"/>
                </a:solidFill>
                <a:latin typeface="Calibri" pitchFamily="34" charset="0"/>
              </a:rPr>
              <a:t>18</a:t>
            </a:r>
            <a:endParaRPr lang="en-GB" sz="1600">
              <a:latin typeface="Calibri" pitchFamily="34" charset="0"/>
            </a:endParaRPr>
          </a:p>
        </p:txBody>
      </p:sp>
      <p:sp>
        <p:nvSpPr>
          <p:cNvPr id="39000" name="Rectangle 182"/>
          <p:cNvSpPr>
            <a:spLocks noChangeArrowheads="1"/>
          </p:cNvSpPr>
          <p:nvPr/>
        </p:nvSpPr>
        <p:spPr bwMode="auto">
          <a:xfrm>
            <a:off x="8058150" y="6337300"/>
            <a:ext cx="225425" cy="244475"/>
          </a:xfrm>
          <a:prstGeom prst="rect">
            <a:avLst/>
          </a:prstGeom>
          <a:noFill/>
          <a:ln w="9525">
            <a:noFill/>
            <a:miter lim="800000"/>
            <a:headEnd/>
            <a:tailEnd/>
          </a:ln>
        </p:spPr>
        <p:txBody>
          <a:bodyPr wrap="none" lIns="0" tIns="0" rIns="0" bIns="0">
            <a:spAutoFit/>
          </a:bodyPr>
          <a:lstStyle/>
          <a:p>
            <a:r>
              <a:rPr lang="en-GB" sz="1600">
                <a:solidFill>
                  <a:srgbClr val="000000"/>
                </a:solidFill>
                <a:latin typeface="Calibri" pitchFamily="34" charset="0"/>
              </a:rPr>
              <a:t>19</a:t>
            </a:r>
            <a:endParaRPr lang="en-GB" sz="1600">
              <a:latin typeface="Calibri" pitchFamily="34" charset="0"/>
            </a:endParaRPr>
          </a:p>
        </p:txBody>
      </p:sp>
      <p:sp>
        <p:nvSpPr>
          <p:cNvPr id="39001" name="Rectangle 183"/>
          <p:cNvSpPr>
            <a:spLocks noChangeArrowheads="1"/>
          </p:cNvSpPr>
          <p:nvPr/>
        </p:nvSpPr>
        <p:spPr bwMode="auto">
          <a:xfrm>
            <a:off x="8439150" y="6337300"/>
            <a:ext cx="225425" cy="244475"/>
          </a:xfrm>
          <a:prstGeom prst="rect">
            <a:avLst/>
          </a:prstGeom>
          <a:noFill/>
          <a:ln w="9525">
            <a:noFill/>
            <a:miter lim="800000"/>
            <a:headEnd/>
            <a:tailEnd/>
          </a:ln>
        </p:spPr>
        <p:txBody>
          <a:bodyPr wrap="none" lIns="0" tIns="0" rIns="0" bIns="0">
            <a:spAutoFit/>
          </a:bodyPr>
          <a:lstStyle/>
          <a:p>
            <a:r>
              <a:rPr lang="en-GB" sz="1600">
                <a:solidFill>
                  <a:srgbClr val="000000"/>
                </a:solidFill>
                <a:latin typeface="Calibri" pitchFamily="34" charset="0"/>
              </a:rPr>
              <a:t>20</a:t>
            </a:r>
            <a:endParaRPr lang="en-GB" sz="1600">
              <a:latin typeface="Calibri" pitchFamily="34" charset="0"/>
            </a:endParaRPr>
          </a:p>
        </p:txBody>
      </p:sp>
      <p:sp>
        <p:nvSpPr>
          <p:cNvPr id="39002" name="Rectangle 184"/>
          <p:cNvSpPr>
            <a:spLocks noChangeArrowheads="1"/>
          </p:cNvSpPr>
          <p:nvPr/>
        </p:nvSpPr>
        <p:spPr bwMode="auto">
          <a:xfrm>
            <a:off x="8818563" y="6337300"/>
            <a:ext cx="225425" cy="244475"/>
          </a:xfrm>
          <a:prstGeom prst="rect">
            <a:avLst/>
          </a:prstGeom>
          <a:noFill/>
          <a:ln w="9525">
            <a:noFill/>
            <a:miter lim="800000"/>
            <a:headEnd/>
            <a:tailEnd/>
          </a:ln>
        </p:spPr>
        <p:txBody>
          <a:bodyPr wrap="none" lIns="0" tIns="0" rIns="0" bIns="0">
            <a:spAutoFit/>
          </a:bodyPr>
          <a:lstStyle/>
          <a:p>
            <a:r>
              <a:rPr lang="en-GB" sz="1600">
                <a:solidFill>
                  <a:srgbClr val="000000"/>
                </a:solidFill>
                <a:latin typeface="Calibri" pitchFamily="34" charset="0"/>
              </a:rPr>
              <a:t>21</a:t>
            </a:r>
            <a:endParaRPr lang="en-GB" sz="1600">
              <a:latin typeface="Calibri" pitchFamily="34" charset="0"/>
            </a:endParaRPr>
          </a:p>
        </p:txBody>
      </p:sp>
      <p:sp>
        <p:nvSpPr>
          <p:cNvPr id="39003" name="Rectangle 185"/>
          <p:cNvSpPr>
            <a:spLocks noChangeArrowheads="1"/>
          </p:cNvSpPr>
          <p:nvPr/>
        </p:nvSpPr>
        <p:spPr bwMode="auto">
          <a:xfrm>
            <a:off x="3541713" y="6538913"/>
            <a:ext cx="1431925" cy="274637"/>
          </a:xfrm>
          <a:prstGeom prst="rect">
            <a:avLst/>
          </a:prstGeom>
          <a:noFill/>
          <a:ln w="9525">
            <a:noFill/>
            <a:miter lim="800000"/>
            <a:headEnd/>
            <a:tailEnd/>
          </a:ln>
        </p:spPr>
        <p:txBody>
          <a:bodyPr lIns="0" tIns="0" rIns="0" bIns="0">
            <a:spAutoFit/>
          </a:bodyPr>
          <a:lstStyle/>
          <a:p>
            <a:r>
              <a:rPr lang="en-GB">
                <a:solidFill>
                  <a:srgbClr val="000000"/>
                </a:solidFill>
                <a:latin typeface="Calibri" pitchFamily="34" charset="0"/>
              </a:rPr>
              <a:t>Round</a:t>
            </a:r>
            <a:endParaRPr lang="en-GB">
              <a:latin typeface="Calibri" pitchFamily="34" charset="0"/>
            </a:endParaRPr>
          </a:p>
        </p:txBody>
      </p:sp>
      <p:sp>
        <p:nvSpPr>
          <p:cNvPr id="39004" name="Rectangle 186"/>
          <p:cNvSpPr>
            <a:spLocks noChangeArrowheads="1"/>
          </p:cNvSpPr>
          <p:nvPr/>
        </p:nvSpPr>
        <p:spPr bwMode="auto">
          <a:xfrm rot="-5400000">
            <a:off x="-1314449" y="3575050"/>
            <a:ext cx="3262312" cy="274637"/>
          </a:xfrm>
          <a:prstGeom prst="rect">
            <a:avLst/>
          </a:prstGeom>
          <a:noFill/>
          <a:ln w="9525">
            <a:noFill/>
            <a:miter lim="800000"/>
            <a:headEnd/>
            <a:tailEnd/>
          </a:ln>
        </p:spPr>
        <p:txBody>
          <a:bodyPr lIns="0" tIns="0" rIns="0" bIns="0">
            <a:spAutoFit/>
          </a:bodyPr>
          <a:lstStyle/>
          <a:p>
            <a:r>
              <a:rPr lang="en-GB">
                <a:solidFill>
                  <a:srgbClr val="000000"/>
                </a:solidFill>
                <a:latin typeface="Verdana" pitchFamily="34" charset="0"/>
              </a:rPr>
              <a:t>Measured STI Prevalence</a:t>
            </a:r>
            <a:endParaRPr lang="en-GB">
              <a:latin typeface="Verdana" pitchFamily="34" charset="0"/>
            </a:endParaRPr>
          </a:p>
        </p:txBody>
      </p:sp>
      <p:sp>
        <p:nvSpPr>
          <p:cNvPr id="39005" name="Oval 187"/>
          <p:cNvSpPr>
            <a:spLocks noChangeArrowheads="1"/>
          </p:cNvSpPr>
          <p:nvPr/>
        </p:nvSpPr>
        <p:spPr bwMode="auto">
          <a:xfrm>
            <a:off x="947738" y="1847850"/>
            <a:ext cx="784225" cy="703263"/>
          </a:xfrm>
          <a:prstGeom prst="ellipse">
            <a:avLst/>
          </a:prstGeom>
          <a:solidFill>
            <a:srgbClr val="FFFFFF"/>
          </a:solidFill>
          <a:ln w="9525">
            <a:solidFill>
              <a:srgbClr val="000000"/>
            </a:solidFill>
            <a:round/>
            <a:headEnd/>
            <a:tailEnd/>
          </a:ln>
        </p:spPr>
        <p:txBody>
          <a:bodyPr/>
          <a:lstStyle/>
          <a:p>
            <a:endParaRPr lang="en-GB" sz="4400">
              <a:latin typeface="Calibri" pitchFamily="34" charset="0"/>
            </a:endParaRPr>
          </a:p>
        </p:txBody>
      </p:sp>
      <p:sp>
        <p:nvSpPr>
          <p:cNvPr id="39006" name="Text Box 96"/>
          <p:cNvSpPr txBox="1">
            <a:spLocks noChangeArrowheads="1"/>
          </p:cNvSpPr>
          <p:nvPr/>
        </p:nvSpPr>
        <p:spPr bwMode="auto">
          <a:xfrm>
            <a:off x="5568950" y="6567488"/>
            <a:ext cx="3575050" cy="641350"/>
          </a:xfrm>
          <a:prstGeom prst="rect">
            <a:avLst/>
          </a:prstGeom>
          <a:noFill/>
          <a:ln w="9525">
            <a:noFill/>
            <a:miter lim="800000"/>
            <a:headEnd/>
            <a:tailEnd/>
          </a:ln>
        </p:spPr>
        <p:txBody>
          <a:bodyPr>
            <a:spAutoFit/>
          </a:bodyPr>
          <a:lstStyle/>
          <a:p>
            <a:r>
              <a:rPr lang="en-US" sz="1600" b="1" i="1">
                <a:cs typeface="Times New Roman" pitchFamily="18" charset="0"/>
              </a:rPr>
              <a:t>McKay et al, </a:t>
            </a:r>
            <a:r>
              <a:rPr lang="en-GB" sz="1600" b="1" i="1">
                <a:cs typeface="Times New Roman" pitchFamily="18" charset="0"/>
              </a:rPr>
              <a:t>AJPH 2006;96:7-9</a:t>
            </a:r>
          </a:p>
          <a:p>
            <a:endParaRPr lang="en-GB" sz="2000" b="1">
              <a:solidFill>
                <a:srgbClr val="970043"/>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8"/>
          <p:cNvSpPr>
            <a:spLocks noGrp="1"/>
          </p:cNvSpPr>
          <p:nvPr>
            <p:ph type="title"/>
          </p:nvPr>
        </p:nvSpPr>
        <p:spPr/>
        <p:txBody>
          <a:bodyPr/>
          <a:lstStyle/>
          <a:p>
            <a:pPr eaLnBrk="1" hangingPunct="1"/>
            <a:r>
              <a:rPr lang="en-GB" sz="4000" b="1" smtClean="0">
                <a:solidFill>
                  <a:srgbClr val="006C5F"/>
                </a:solidFill>
              </a:rPr>
              <a:t>Overview of 20 VPs studied in-depth</a:t>
            </a:r>
            <a:endParaRPr lang="en-GB" sz="4000" smtClean="0"/>
          </a:p>
        </p:txBody>
      </p:sp>
      <p:sp>
        <p:nvSpPr>
          <p:cNvPr id="59394" name="Content Placeholder 9"/>
          <p:cNvSpPr>
            <a:spLocks noGrp="1"/>
          </p:cNvSpPr>
          <p:nvPr>
            <p:ph idx="1"/>
          </p:nvPr>
        </p:nvSpPr>
        <p:spPr/>
        <p:txBody>
          <a:bodyPr/>
          <a:lstStyle/>
          <a:p>
            <a:pPr eaLnBrk="1" hangingPunct="1">
              <a:lnSpc>
                <a:spcPct val="90000"/>
              </a:lnSpc>
            </a:pPr>
            <a:r>
              <a:rPr lang="en-GB" smtClean="0"/>
              <a:t>Of the 20 VPs, 16 initiated after 2000 with many more in pipeline</a:t>
            </a:r>
          </a:p>
          <a:p>
            <a:pPr eaLnBrk="1" hangingPunct="1">
              <a:lnSpc>
                <a:spcPct val="90000"/>
              </a:lnSpc>
            </a:pPr>
            <a:r>
              <a:rPr lang="en-GB" smtClean="0"/>
              <a:t>Majority financed by donors and/or national and intl NGOs</a:t>
            </a:r>
          </a:p>
          <a:p>
            <a:pPr eaLnBrk="1" hangingPunct="1">
              <a:lnSpc>
                <a:spcPct val="90000"/>
              </a:lnSpc>
            </a:pPr>
            <a:r>
              <a:rPr lang="en-GB" smtClean="0"/>
              <a:t>Largest programmes were initiated by and largely financed by governments (Armenia, Korea, Indonesia, Taiwan)</a:t>
            </a:r>
          </a:p>
          <a:p>
            <a:pPr eaLnBrk="1" hangingPunct="1">
              <a:lnSpc>
                <a:spcPct val="90000"/>
              </a:lnSpc>
            </a:pPr>
            <a:r>
              <a:rPr lang="en-GB" smtClean="0"/>
              <a:t>Of those VPs initiated by donors/NGOs govts making a monetary contribution in only 1 case (Kenya)</a:t>
            </a:r>
          </a:p>
          <a:p>
            <a:pPr eaLnBrk="1" hangingPunct="1">
              <a:lnSpc>
                <a:spcPct val="90000"/>
              </a:lnSpc>
            </a:pPr>
            <a:endParaRPr lang="en-GB"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idx="4294967295"/>
          </p:nvPr>
        </p:nvSpPr>
        <p:spPr/>
        <p:txBody>
          <a:bodyPr rtlCol="0">
            <a:normAutofit fontScale="90000"/>
          </a:bodyPr>
          <a:lstStyle/>
          <a:p>
            <a:pPr eaLnBrk="1" fontAlgn="auto" hangingPunct="1">
              <a:spcAft>
                <a:spcPts val="0"/>
              </a:spcAft>
              <a:defRPr/>
            </a:pPr>
            <a:r>
              <a:rPr lang="en-GB" b="1" dirty="0" smtClean="0">
                <a:solidFill>
                  <a:srgbClr val="006C5F"/>
                </a:solidFill>
              </a:rPr>
              <a:t>Results Based Financing approaches</a:t>
            </a:r>
          </a:p>
        </p:txBody>
      </p:sp>
      <p:graphicFrame>
        <p:nvGraphicFramePr>
          <p:cNvPr id="91223" name="Group 87"/>
          <p:cNvGraphicFramePr>
            <a:graphicFrameLocks noGrp="1"/>
          </p:cNvGraphicFramePr>
          <p:nvPr>
            <p:ph idx="4294967295"/>
            <p:extLst>
              <p:ext uri="{D42A27DB-BD31-4B8C-83A1-F6EECF244321}">
                <p14:modId xmlns:p14="http://schemas.microsoft.com/office/powerpoint/2010/main" val="1594069153"/>
              </p:ext>
            </p:extLst>
          </p:nvPr>
        </p:nvGraphicFramePr>
        <p:xfrm>
          <a:off x="179388" y="1557338"/>
          <a:ext cx="8784974" cy="4896543"/>
        </p:xfrm>
        <a:graphic>
          <a:graphicData uri="http://schemas.openxmlformats.org/drawingml/2006/table">
            <a:tbl>
              <a:tblPr/>
              <a:tblGrid>
                <a:gridCol w="2628063"/>
                <a:gridCol w="2935755"/>
                <a:gridCol w="1683787"/>
                <a:gridCol w="1537369"/>
              </a:tblGrid>
              <a:tr h="747528">
                <a:tc row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400" b="1" i="0" u="none" strike="noStrike" cap="none" normalizeH="0" baseline="0" dirty="0" smtClean="0">
                          <a:ln>
                            <a:noFill/>
                          </a:ln>
                          <a:solidFill>
                            <a:schemeClr val="tx1"/>
                          </a:solidFill>
                          <a:effectLst/>
                          <a:latin typeface="Arial" charset="0"/>
                        </a:rPr>
                        <a:t>RBF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400" b="1" i="0" u="none" strike="noStrike" cap="none" normalizeH="0" baseline="0" dirty="0" smtClean="0">
                          <a:ln>
                            <a:noFill/>
                          </a:ln>
                          <a:solidFill>
                            <a:schemeClr val="tx1"/>
                          </a:solidFill>
                          <a:effectLst/>
                          <a:latin typeface="Arial" charset="0"/>
                        </a:rPr>
                        <a:t>(OBA, P4P)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DBD0"/>
                    </a:solidFill>
                  </a:tcPr>
                </a:tc>
                <a:tc row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400" b="1" i="0" u="none" strike="noStrike" cap="none" normalizeH="0" baseline="0" dirty="0" smtClean="0">
                          <a:ln>
                            <a:noFill/>
                          </a:ln>
                          <a:solidFill>
                            <a:schemeClr val="tx1"/>
                          </a:solidFill>
                          <a:effectLst/>
                          <a:latin typeface="Arial" charset="0"/>
                        </a:rPr>
                        <a:t>Examples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DBD0"/>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1" i="0" u="none" strike="noStrike" cap="none" normalizeH="0" baseline="0" smtClean="0">
                          <a:ln>
                            <a:noFill/>
                          </a:ln>
                          <a:solidFill>
                            <a:schemeClr val="tx1"/>
                          </a:solidFill>
                          <a:effectLst/>
                          <a:latin typeface="Arial" charset="0"/>
                        </a:rPr>
                        <a:t>Incentives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DBD0"/>
                    </a:solidFill>
                  </a:tcPr>
                </a:tc>
                <a:tc hMerge="1">
                  <a:txBody>
                    <a:bodyPr/>
                    <a:lstStyle/>
                    <a:p>
                      <a:endParaRPr lang="de-DE"/>
                    </a:p>
                  </a:txBody>
                  <a:tcPr/>
                </a:tc>
              </a:tr>
              <a:tr h="605141">
                <a:tc vMerge="1">
                  <a:txBody>
                    <a:bodyPr/>
                    <a:lstStyle/>
                    <a:p>
                      <a:endParaRPr lang="de-DE"/>
                    </a:p>
                  </a:txBody>
                  <a:tcPr/>
                </a:tc>
                <a:tc vMerge="1">
                  <a:txBody>
                    <a:bodyPr/>
                    <a:lstStyle/>
                    <a:p>
                      <a:endParaRPr lang="de-DE"/>
                    </a:p>
                  </a:txBody>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1" i="0" u="none" strike="noStrike" cap="none" normalizeH="0" baseline="0" smtClean="0">
                          <a:ln>
                            <a:noFill/>
                          </a:ln>
                          <a:solidFill>
                            <a:schemeClr val="tx1"/>
                          </a:solidFill>
                          <a:effectLst/>
                          <a:latin typeface="Arial" charset="0"/>
                        </a:rPr>
                        <a:t>Provider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DBD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1" i="0" u="none" strike="noStrike" cap="none" normalizeH="0" baseline="0" smtClean="0">
                          <a:ln>
                            <a:noFill/>
                          </a:ln>
                          <a:solidFill>
                            <a:schemeClr val="tx1"/>
                          </a:solidFill>
                          <a:effectLst/>
                          <a:latin typeface="Arial" charset="0"/>
                        </a:rPr>
                        <a:t>Client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DBD0"/>
                    </a:solidFill>
                  </a:tcPr>
                </a:tc>
              </a:tr>
              <a:tr h="10256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400" b="1" i="0" u="none" strike="noStrike" cap="none" normalizeH="0" baseline="0" dirty="0" smtClean="0">
                          <a:ln>
                            <a:noFill/>
                          </a:ln>
                          <a:solidFill>
                            <a:schemeClr val="tx1"/>
                          </a:solidFill>
                          <a:effectLst/>
                          <a:latin typeface="Arial" charset="0"/>
                        </a:rPr>
                        <a:t>Supply-side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400" b="0" i="0" u="none" strike="noStrike" cap="none" normalizeH="0" baseline="0" dirty="0" smtClean="0">
                          <a:ln>
                            <a:noFill/>
                          </a:ln>
                          <a:solidFill>
                            <a:schemeClr val="tx1"/>
                          </a:solidFill>
                          <a:effectLst/>
                          <a:latin typeface="Arial" charset="0"/>
                        </a:rPr>
                        <a:t>Performance based contracting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0" i="0" u="none" strike="noStrike" cap="none" normalizeH="0" baseline="0" dirty="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nl-NL" sz="2400" b="0" i="0" u="none" strike="noStrike" cap="none" normalizeH="0" baseline="0" dirty="0" smtClean="0">
                          <a:ln>
                            <a:noFill/>
                          </a:ln>
                          <a:solidFill>
                            <a:schemeClr val="tx1"/>
                          </a:solidFill>
                          <a:effectLst/>
                          <a:latin typeface="Arial" charset="0"/>
                        </a:rPr>
                        <a:t>(x)</a:t>
                      </a:r>
                      <a:endParaRPr kumimoji="0" lang="en-GB"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2255">
                <a:tc rowSpan="3">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400" b="1" i="0" u="none" strike="noStrike" cap="none" normalizeH="0" baseline="0" dirty="0" smtClean="0">
                          <a:ln>
                            <a:noFill/>
                          </a:ln>
                          <a:solidFill>
                            <a:schemeClr val="tx1"/>
                          </a:solidFill>
                          <a:effectLst/>
                          <a:latin typeface="Arial" charset="0"/>
                        </a:rPr>
                        <a:t>Demand-side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ct val="0"/>
                        </a:spcAft>
                        <a:buClrTx/>
                        <a:buSzTx/>
                        <a:buFont typeface="Arial" charset="0"/>
                        <a:buNone/>
                        <a:tabLst/>
                      </a:pPr>
                      <a:r>
                        <a:rPr kumimoji="0" lang="en-GB" sz="2400" b="0" i="0" u="none" strike="noStrike" cap="none" normalizeH="0" baseline="0" dirty="0" smtClean="0">
                          <a:ln>
                            <a:noFill/>
                          </a:ln>
                          <a:solidFill>
                            <a:schemeClr val="tx1"/>
                          </a:solidFill>
                          <a:effectLst/>
                          <a:latin typeface="Arial" charset="0"/>
                        </a:rPr>
                        <a:t>Conditional cash transfers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GB"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0"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7341">
                <a:tc vMerge="1">
                  <a:txBody>
                    <a:bodyPr/>
                    <a:lstStyle/>
                    <a:p>
                      <a:endParaRPr lang="de-DE"/>
                    </a:p>
                  </a:txBody>
                  <a:tcPr/>
                </a:tc>
                <a:tc>
                  <a:txBody>
                    <a:bodyPr/>
                    <a:lstStyle/>
                    <a:p>
                      <a:pPr marL="0" marR="0" lvl="0" indent="0" algn="l" defTabSz="914400" rtl="0" eaLnBrk="0" fontAlgn="base" latinLnBrk="0" hangingPunct="0">
                        <a:lnSpc>
                          <a:spcPct val="100000"/>
                        </a:lnSpc>
                        <a:spcBef>
                          <a:spcPts val="0"/>
                        </a:spcBef>
                        <a:spcAft>
                          <a:spcPct val="0"/>
                        </a:spcAft>
                        <a:buClrTx/>
                        <a:buSzTx/>
                        <a:buFont typeface="Arial" charset="0"/>
                        <a:buNone/>
                        <a:tabLst/>
                      </a:pPr>
                      <a:r>
                        <a:rPr kumimoji="0" lang="en-GB" sz="2400" b="0" i="0" u="none" strike="noStrike" cap="none" normalizeH="0" baseline="0" dirty="0" smtClean="0">
                          <a:ln>
                            <a:noFill/>
                          </a:ln>
                          <a:solidFill>
                            <a:schemeClr val="tx1"/>
                          </a:solidFill>
                          <a:effectLst/>
                          <a:latin typeface="Arial" charset="0"/>
                        </a:rPr>
                        <a:t>Health insurance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0" i="0" u="none" strike="noStrike" cap="none" normalizeH="0" baseline="0" dirty="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0" i="0" u="none" strike="noStrike" cap="none" normalizeH="0" baseline="0" dirty="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8653">
                <a:tc vMerge="1">
                  <a:txBody>
                    <a:bodyPr/>
                    <a:lstStyle/>
                    <a:p>
                      <a:endParaRPr lang="de-DE"/>
                    </a:p>
                  </a:txBody>
                  <a:tcPr/>
                </a:tc>
                <a:tc>
                  <a:txBody>
                    <a:bodyPr/>
                    <a:lstStyle/>
                    <a:p>
                      <a:pPr marL="0" marR="0" lvl="0" indent="0" algn="l" defTabSz="914400" rtl="0" eaLnBrk="0" fontAlgn="base" latinLnBrk="0" hangingPunct="0">
                        <a:lnSpc>
                          <a:spcPct val="100000"/>
                        </a:lnSpc>
                        <a:spcBef>
                          <a:spcPts val="0"/>
                        </a:spcBef>
                        <a:spcAft>
                          <a:spcPct val="0"/>
                        </a:spcAft>
                        <a:buClrTx/>
                        <a:buSzTx/>
                        <a:buFont typeface="Arial" charset="0"/>
                        <a:buNone/>
                        <a:tabLst/>
                      </a:pPr>
                      <a:r>
                        <a:rPr kumimoji="0" lang="en-GB" sz="2400" b="0" i="0" u="none" strike="noStrike" cap="none" normalizeH="0" baseline="0" dirty="0" smtClean="0">
                          <a:ln>
                            <a:noFill/>
                          </a:ln>
                          <a:solidFill>
                            <a:srgbClr val="006C5F"/>
                          </a:solidFill>
                          <a:effectLst/>
                          <a:latin typeface="Arial" charset="0"/>
                        </a:rPr>
                        <a:t>Vouchers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0" i="0" u="none" strike="noStrike" cap="none" normalizeH="0" baseline="0" dirty="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1" i="0" u="none" strike="noStrike" cap="none" normalizeH="0" baseline="0" dirty="0" smtClean="0">
                          <a:ln>
                            <a:noFill/>
                          </a:ln>
                          <a:solidFill>
                            <a:schemeClr val="tx1"/>
                          </a:solidFill>
                          <a:effectLst/>
                          <a:latin typeface="Arial" charset="0"/>
                        </a:rPr>
                        <a:t>XX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533400" y="228600"/>
            <a:ext cx="8229600" cy="762000"/>
          </a:xfrm>
        </p:spPr>
        <p:txBody>
          <a:bodyPr/>
          <a:lstStyle/>
          <a:p>
            <a:pPr eaLnBrk="1" hangingPunct="1"/>
            <a:r>
              <a:rPr lang="en-GB" b="1" smtClean="0">
                <a:solidFill>
                  <a:srgbClr val="006C5F"/>
                </a:solidFill>
              </a:rPr>
              <a:t>Some examples of vouchers</a:t>
            </a:r>
            <a:endParaRPr lang="en-GB" b="1" i="1" smtClean="0">
              <a:solidFill>
                <a:srgbClr val="006C5F"/>
              </a:solidFill>
            </a:endParaRPr>
          </a:p>
        </p:txBody>
      </p:sp>
      <p:pic>
        <p:nvPicPr>
          <p:cNvPr id="21506" name="Picture 3"/>
          <p:cNvPicPr>
            <a:picLocks noGrp="1" noChangeAspect="1" noChangeArrowheads="1"/>
          </p:cNvPicPr>
          <p:nvPr>
            <p:ph type="body" idx="1"/>
          </p:nvPr>
        </p:nvPicPr>
        <p:blipFill>
          <a:blip r:embed="rId3"/>
          <a:srcRect/>
          <a:stretch>
            <a:fillRect/>
          </a:stretch>
        </p:blipFill>
        <p:spPr>
          <a:xfrm>
            <a:off x="4394200" y="1063625"/>
            <a:ext cx="4556125" cy="2652713"/>
          </a:xfrm>
        </p:spPr>
      </p:pic>
      <p:pic>
        <p:nvPicPr>
          <p:cNvPr id="21507" name="Picture 5"/>
          <p:cNvPicPr>
            <a:picLocks noChangeAspect="1" noChangeArrowheads="1"/>
          </p:cNvPicPr>
          <p:nvPr/>
        </p:nvPicPr>
        <p:blipFill>
          <a:blip r:embed="rId4"/>
          <a:srcRect/>
          <a:stretch>
            <a:fillRect/>
          </a:stretch>
        </p:blipFill>
        <p:spPr bwMode="auto">
          <a:xfrm>
            <a:off x="5795963" y="4724400"/>
            <a:ext cx="3060700" cy="1654175"/>
          </a:xfrm>
          <a:prstGeom prst="rect">
            <a:avLst/>
          </a:prstGeom>
          <a:noFill/>
          <a:ln w="9525">
            <a:noFill/>
            <a:miter lim="800000"/>
            <a:headEnd/>
            <a:tailEnd/>
          </a:ln>
        </p:spPr>
      </p:pic>
      <p:pic>
        <p:nvPicPr>
          <p:cNvPr id="21508" name="Picture 6" descr="D:\1- Haris Files\4. Previous\2- PAIMAN\4- Innovations\Voucher for Health Scheme\jpg\5.jpg"/>
          <p:cNvPicPr>
            <a:picLocks noChangeAspect="1" noChangeArrowheads="1"/>
          </p:cNvPicPr>
          <p:nvPr/>
        </p:nvPicPr>
        <p:blipFill>
          <a:blip r:embed="rId5"/>
          <a:srcRect/>
          <a:stretch>
            <a:fillRect/>
          </a:stretch>
        </p:blipFill>
        <p:spPr bwMode="auto">
          <a:xfrm>
            <a:off x="250825" y="981075"/>
            <a:ext cx="3792538" cy="2603500"/>
          </a:xfrm>
          <a:prstGeom prst="rect">
            <a:avLst/>
          </a:prstGeom>
          <a:noFill/>
          <a:ln w="9525">
            <a:noFill/>
            <a:miter lim="800000"/>
            <a:headEnd/>
            <a:tailEnd/>
          </a:ln>
        </p:spPr>
      </p:pic>
      <p:pic>
        <p:nvPicPr>
          <p:cNvPr id="21509" name="Picture 2"/>
          <p:cNvPicPr>
            <a:picLocks noChangeAspect="1" noChangeArrowheads="1"/>
          </p:cNvPicPr>
          <p:nvPr/>
        </p:nvPicPr>
        <p:blipFill>
          <a:blip r:embed="rId6"/>
          <a:srcRect/>
          <a:stretch>
            <a:fillRect/>
          </a:stretch>
        </p:blipFill>
        <p:spPr bwMode="auto">
          <a:xfrm>
            <a:off x="0" y="4175125"/>
            <a:ext cx="5565775" cy="2682875"/>
          </a:xfrm>
          <a:prstGeom prst="rect">
            <a:avLst/>
          </a:prstGeom>
          <a:noFill/>
          <a:ln w="9525">
            <a:noFill/>
            <a:miter lim="800000"/>
            <a:headEnd/>
            <a:tailEnd/>
          </a:ln>
        </p:spPr>
      </p:pic>
      <p:sp>
        <p:nvSpPr>
          <p:cNvPr id="21510" name="Text Box 7"/>
          <p:cNvSpPr txBox="1">
            <a:spLocks noChangeArrowheads="1"/>
          </p:cNvSpPr>
          <p:nvPr/>
        </p:nvSpPr>
        <p:spPr bwMode="auto">
          <a:xfrm>
            <a:off x="5580063" y="3860800"/>
            <a:ext cx="3168650" cy="825500"/>
          </a:xfrm>
          <a:prstGeom prst="rect">
            <a:avLst/>
          </a:prstGeom>
          <a:noFill/>
          <a:ln w="9525">
            <a:noFill/>
            <a:miter lim="800000"/>
            <a:headEnd/>
            <a:tailEnd/>
          </a:ln>
        </p:spPr>
        <p:txBody>
          <a:bodyPr>
            <a:spAutoFit/>
          </a:bodyPr>
          <a:lstStyle/>
          <a:p>
            <a:pPr>
              <a:lnSpc>
                <a:spcPct val="150000"/>
              </a:lnSpc>
              <a:spcBef>
                <a:spcPct val="50000"/>
              </a:spcBef>
            </a:pPr>
            <a:r>
              <a:rPr lang="en-GB" sz="1600"/>
              <a:t>Voucher from India (above) and Nicaragua (below)</a:t>
            </a:r>
          </a:p>
        </p:txBody>
      </p:sp>
      <p:sp>
        <p:nvSpPr>
          <p:cNvPr id="21511" name="Text Box 9"/>
          <p:cNvSpPr txBox="1">
            <a:spLocks noChangeArrowheads="1"/>
          </p:cNvSpPr>
          <p:nvPr/>
        </p:nvSpPr>
        <p:spPr bwMode="auto">
          <a:xfrm>
            <a:off x="971550" y="3644900"/>
            <a:ext cx="2592388" cy="336550"/>
          </a:xfrm>
          <a:prstGeom prst="rect">
            <a:avLst/>
          </a:prstGeom>
          <a:noFill/>
          <a:ln w="9525">
            <a:noFill/>
            <a:miter lim="800000"/>
            <a:headEnd/>
            <a:tailEnd/>
          </a:ln>
        </p:spPr>
        <p:txBody>
          <a:bodyPr>
            <a:spAutoFit/>
          </a:bodyPr>
          <a:lstStyle/>
          <a:p>
            <a:pPr>
              <a:spcBef>
                <a:spcPct val="50000"/>
              </a:spcBef>
            </a:pPr>
            <a:r>
              <a:rPr lang="en-GB" sz="1600"/>
              <a:t>Voucher from Pakistan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idx="4294967295"/>
          </p:nvPr>
        </p:nvSpPr>
        <p:spPr>
          <a:xfrm>
            <a:off x="179388" y="274638"/>
            <a:ext cx="8713787" cy="1143000"/>
          </a:xfrm>
        </p:spPr>
        <p:txBody>
          <a:bodyPr/>
          <a:lstStyle/>
          <a:p>
            <a:pPr eaLnBrk="1" hangingPunct="1"/>
            <a:r>
              <a:rPr lang="en-GB" b="1" smtClean="0">
                <a:solidFill>
                  <a:srgbClr val="2B7371"/>
                </a:solidFill>
              </a:rPr>
              <a:t>Major changes with traditional </a:t>
            </a:r>
            <a:r>
              <a:rPr lang="en-GB" b="1" smtClean="0">
                <a:solidFill>
                  <a:srgbClr val="006C5F"/>
                </a:solidFill>
              </a:rPr>
              <a:t>input-based approaches</a:t>
            </a:r>
          </a:p>
        </p:txBody>
      </p:sp>
      <p:sp>
        <p:nvSpPr>
          <p:cNvPr id="23554" name="Rectangle 3"/>
          <p:cNvSpPr>
            <a:spLocks noGrp="1"/>
          </p:cNvSpPr>
          <p:nvPr>
            <p:ph type="body" idx="4294967295"/>
          </p:nvPr>
        </p:nvSpPr>
        <p:spPr>
          <a:xfrm>
            <a:off x="468313" y="1600200"/>
            <a:ext cx="8424862" cy="5141913"/>
          </a:xfrm>
        </p:spPr>
        <p:txBody>
          <a:bodyPr/>
          <a:lstStyle/>
          <a:p>
            <a:pPr eaLnBrk="1" hangingPunct="1">
              <a:lnSpc>
                <a:spcPct val="90000"/>
              </a:lnSpc>
              <a:buFont typeface="Arial" charset="0"/>
              <a:buNone/>
            </a:pPr>
            <a:r>
              <a:rPr lang="en-GB" sz="3500" b="1" dirty="0" smtClean="0">
                <a:solidFill>
                  <a:srgbClr val="006C5F"/>
                </a:solidFill>
              </a:rPr>
              <a:t>For the client…</a:t>
            </a:r>
          </a:p>
          <a:p>
            <a:pPr eaLnBrk="1" hangingPunct="1">
              <a:lnSpc>
                <a:spcPct val="90000"/>
              </a:lnSpc>
            </a:pPr>
            <a:r>
              <a:rPr lang="en-GB" sz="3000" dirty="0" smtClean="0"/>
              <a:t>Removes </a:t>
            </a:r>
            <a:r>
              <a:rPr lang="en-GB" sz="3000" dirty="0" smtClean="0">
                <a:solidFill>
                  <a:srgbClr val="FF0000"/>
                </a:solidFill>
              </a:rPr>
              <a:t>uncertainty</a:t>
            </a:r>
            <a:r>
              <a:rPr lang="en-GB" sz="3000" dirty="0" smtClean="0"/>
              <a:t> of unknown treatment costs (clients consider it as an assurance)</a:t>
            </a:r>
          </a:p>
          <a:p>
            <a:pPr eaLnBrk="1" hangingPunct="1">
              <a:lnSpc>
                <a:spcPct val="90000"/>
              </a:lnSpc>
            </a:pPr>
            <a:r>
              <a:rPr lang="en-GB" sz="3000" dirty="0" smtClean="0"/>
              <a:t>Moves </a:t>
            </a:r>
            <a:r>
              <a:rPr lang="en-GB" sz="3000" dirty="0" smtClean="0">
                <a:solidFill>
                  <a:srgbClr val="FF0000"/>
                </a:solidFill>
              </a:rPr>
              <a:t>power</a:t>
            </a:r>
            <a:r>
              <a:rPr lang="en-GB" sz="3000" dirty="0" smtClean="0"/>
              <a:t> to the client</a:t>
            </a:r>
          </a:p>
          <a:p>
            <a:pPr eaLnBrk="1" hangingPunct="1">
              <a:lnSpc>
                <a:spcPct val="90000"/>
              </a:lnSpc>
            </a:pPr>
            <a:r>
              <a:rPr lang="en-GB" sz="3000" dirty="0" smtClean="0"/>
              <a:t>Can </a:t>
            </a:r>
            <a:r>
              <a:rPr lang="en-GB" sz="3000" dirty="0" smtClean="0">
                <a:solidFill>
                  <a:srgbClr val="FF0000"/>
                </a:solidFill>
              </a:rPr>
              <a:t>address other barriers </a:t>
            </a:r>
            <a:r>
              <a:rPr lang="en-GB" sz="3000" dirty="0" smtClean="0"/>
              <a:t>of access to care:</a:t>
            </a:r>
          </a:p>
          <a:p>
            <a:pPr lvl="1" eaLnBrk="1" hangingPunct="1">
              <a:lnSpc>
                <a:spcPct val="90000"/>
              </a:lnSpc>
            </a:pPr>
            <a:r>
              <a:rPr lang="en-GB" sz="2600" dirty="0" smtClean="0"/>
              <a:t>Subsidising transport, food and other costs </a:t>
            </a:r>
          </a:p>
          <a:p>
            <a:pPr lvl="1" eaLnBrk="1" hangingPunct="1">
              <a:lnSpc>
                <a:spcPct val="90000"/>
              </a:lnSpc>
            </a:pPr>
            <a:r>
              <a:rPr lang="en-GB" sz="2600" dirty="0" smtClean="0"/>
              <a:t>Providing guidance and improved information</a:t>
            </a:r>
          </a:p>
          <a:p>
            <a:pPr eaLnBrk="1" hangingPunct="1">
              <a:lnSpc>
                <a:spcPct val="90000"/>
              </a:lnSpc>
            </a:pPr>
            <a:r>
              <a:rPr lang="en-GB" sz="3000" dirty="0" smtClean="0"/>
              <a:t>Opportunity</a:t>
            </a:r>
            <a:r>
              <a:rPr lang="en-GB" sz="3000" dirty="0" smtClean="0">
                <a:solidFill>
                  <a:srgbClr val="FF0000"/>
                </a:solidFill>
              </a:rPr>
              <a:t> to target subsidies to the poor </a:t>
            </a:r>
            <a:r>
              <a:rPr lang="en-GB" sz="3000" dirty="0" smtClean="0"/>
              <a:t>(Kenya-food, Bangladesh-CCT)</a:t>
            </a:r>
          </a:p>
          <a:p>
            <a:pPr eaLnBrk="1" hangingPunct="1">
              <a:lnSpc>
                <a:spcPct val="90000"/>
              </a:lnSpc>
            </a:pPr>
            <a:r>
              <a:rPr lang="en-GB" sz="3000" dirty="0" smtClean="0"/>
              <a:t>Increased </a:t>
            </a:r>
            <a:r>
              <a:rPr lang="en-GB" sz="3000" dirty="0" smtClean="0">
                <a:solidFill>
                  <a:srgbClr val="FF0000"/>
                </a:solidFill>
              </a:rPr>
              <a:t>quality </a:t>
            </a:r>
            <a:r>
              <a:rPr lang="en-GB" sz="3000" dirty="0" smtClean="0"/>
              <a:t>of services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idx="4294967295"/>
          </p:nvPr>
        </p:nvSpPr>
        <p:spPr>
          <a:xfrm>
            <a:off x="179388" y="274638"/>
            <a:ext cx="8964612" cy="1143000"/>
          </a:xfrm>
        </p:spPr>
        <p:txBody>
          <a:bodyPr/>
          <a:lstStyle/>
          <a:p>
            <a:pPr eaLnBrk="1" hangingPunct="1"/>
            <a:r>
              <a:rPr lang="en-GB" b="1" dirty="0" smtClean="0">
                <a:solidFill>
                  <a:srgbClr val="006C5F"/>
                </a:solidFill>
              </a:rPr>
              <a:t>Major changes </a:t>
            </a:r>
            <a:r>
              <a:rPr lang="en-GB" b="1" dirty="0" err="1" smtClean="0">
                <a:solidFill>
                  <a:srgbClr val="006C5F"/>
                </a:solidFill>
              </a:rPr>
              <a:t>cont</a:t>
            </a:r>
            <a:r>
              <a:rPr lang="en-GB" b="1" dirty="0" smtClean="0">
                <a:solidFill>
                  <a:srgbClr val="006C5F"/>
                </a:solidFill>
              </a:rPr>
              <a:t>….</a:t>
            </a:r>
            <a:endParaRPr lang="en-GB" b="1" dirty="0" smtClean="0">
              <a:solidFill>
                <a:srgbClr val="2B7371"/>
              </a:solidFill>
            </a:endParaRPr>
          </a:p>
        </p:txBody>
      </p:sp>
      <p:sp>
        <p:nvSpPr>
          <p:cNvPr id="25602" name="Rectangle 3"/>
          <p:cNvSpPr>
            <a:spLocks noGrp="1"/>
          </p:cNvSpPr>
          <p:nvPr>
            <p:ph type="body" idx="4294967295"/>
          </p:nvPr>
        </p:nvSpPr>
        <p:spPr>
          <a:xfrm>
            <a:off x="457200" y="1600200"/>
            <a:ext cx="8229600" cy="4781550"/>
          </a:xfrm>
        </p:spPr>
        <p:txBody>
          <a:bodyPr/>
          <a:lstStyle/>
          <a:p>
            <a:pPr eaLnBrk="1" hangingPunct="1">
              <a:lnSpc>
                <a:spcPct val="90000"/>
              </a:lnSpc>
              <a:buFont typeface="Arial" charset="0"/>
              <a:buNone/>
            </a:pPr>
            <a:r>
              <a:rPr lang="en-US" b="1" dirty="0" smtClean="0">
                <a:solidFill>
                  <a:srgbClr val="006C5F"/>
                </a:solidFill>
              </a:rPr>
              <a:t>Changes that concern providers…</a:t>
            </a:r>
          </a:p>
          <a:p>
            <a:pPr eaLnBrk="1" hangingPunct="1">
              <a:lnSpc>
                <a:spcPct val="90000"/>
              </a:lnSpc>
            </a:pPr>
            <a:r>
              <a:rPr lang="en-US" sz="2800" dirty="0" smtClean="0">
                <a:solidFill>
                  <a:srgbClr val="FF0000"/>
                </a:solidFill>
              </a:rPr>
              <a:t>In principle any provider can join </a:t>
            </a:r>
            <a:r>
              <a:rPr lang="en-US" sz="2800" dirty="0" smtClean="0">
                <a:solidFill>
                  <a:srgbClr val="000000"/>
                </a:solidFill>
              </a:rPr>
              <a:t>– public, private or FBO/NGO – </a:t>
            </a:r>
            <a:r>
              <a:rPr lang="en-US" sz="2800" dirty="0" smtClean="0">
                <a:solidFill>
                  <a:srgbClr val="FF0000"/>
                </a:solidFill>
              </a:rPr>
              <a:t>if sufficiently good quality</a:t>
            </a:r>
          </a:p>
          <a:p>
            <a:pPr eaLnBrk="1" hangingPunct="1">
              <a:lnSpc>
                <a:spcPct val="90000"/>
              </a:lnSpc>
            </a:pPr>
            <a:r>
              <a:rPr lang="en-US" sz="2800" dirty="0" smtClean="0">
                <a:solidFill>
                  <a:srgbClr val="FF0000"/>
                </a:solidFill>
              </a:rPr>
              <a:t>Private providers open their doors to QA visits</a:t>
            </a:r>
            <a:r>
              <a:rPr lang="en-US" sz="2800" dirty="0" smtClean="0">
                <a:solidFill>
                  <a:srgbClr val="000000"/>
                </a:solidFill>
              </a:rPr>
              <a:t>, use of treatment protocols, reporting requirements, etc.</a:t>
            </a:r>
          </a:p>
          <a:p>
            <a:pPr eaLnBrk="1" hangingPunct="1">
              <a:lnSpc>
                <a:spcPct val="90000"/>
              </a:lnSpc>
            </a:pPr>
            <a:r>
              <a:rPr lang="en-US" sz="2800" dirty="0" smtClean="0">
                <a:solidFill>
                  <a:srgbClr val="000000"/>
                </a:solidFill>
              </a:rPr>
              <a:t>Can introduce </a:t>
            </a:r>
            <a:r>
              <a:rPr lang="en-US" sz="2800" dirty="0" smtClean="0">
                <a:solidFill>
                  <a:srgbClr val="FF0000"/>
                </a:solidFill>
              </a:rPr>
              <a:t>competition &amp; incentives</a:t>
            </a:r>
          </a:p>
          <a:p>
            <a:pPr eaLnBrk="1" hangingPunct="1">
              <a:lnSpc>
                <a:spcPct val="90000"/>
              </a:lnSpc>
            </a:pPr>
            <a:r>
              <a:rPr lang="en-US" sz="2800" dirty="0" smtClean="0">
                <a:solidFill>
                  <a:srgbClr val="000000"/>
                </a:solidFill>
              </a:rPr>
              <a:t>Providers </a:t>
            </a:r>
            <a:r>
              <a:rPr lang="en-US" sz="2800" dirty="0" smtClean="0"/>
              <a:t>need to offer</a:t>
            </a:r>
            <a:r>
              <a:rPr lang="en-US" sz="2800" dirty="0" smtClean="0">
                <a:solidFill>
                  <a:srgbClr val="000000"/>
                </a:solidFill>
              </a:rPr>
              <a:t> good (quality) services </a:t>
            </a:r>
            <a:r>
              <a:rPr lang="en-US" sz="2800" dirty="0" smtClean="0">
                <a:solidFill>
                  <a:srgbClr val="FF0000"/>
                </a:solidFill>
              </a:rPr>
              <a:t>to attract clients</a:t>
            </a:r>
          </a:p>
          <a:p>
            <a:pPr eaLnBrk="1" hangingPunct="1">
              <a:lnSpc>
                <a:spcPct val="90000"/>
              </a:lnSpc>
            </a:pPr>
            <a:r>
              <a:rPr lang="en-US" sz="2800" dirty="0" smtClean="0">
                <a:solidFill>
                  <a:srgbClr val="000000"/>
                </a:solidFill>
              </a:rPr>
              <a:t>Can </a:t>
            </a:r>
            <a:r>
              <a:rPr lang="en-US" sz="2800" dirty="0" smtClean="0">
                <a:solidFill>
                  <a:srgbClr val="FF0000"/>
                </a:solidFill>
              </a:rPr>
              <a:t>stimulate service provision </a:t>
            </a:r>
            <a:r>
              <a:rPr lang="en-US" sz="2800" dirty="0" smtClean="0">
                <a:solidFill>
                  <a:srgbClr val="000000"/>
                </a:solidFill>
              </a:rPr>
              <a:t>in rural areas (</a:t>
            </a:r>
            <a:r>
              <a:rPr lang="en-US" sz="2800" i="1" dirty="0" smtClean="0">
                <a:solidFill>
                  <a:srgbClr val="000000"/>
                </a:solidFill>
              </a:rPr>
              <a:t>particularly combined with cash for transport</a:t>
            </a:r>
            <a:r>
              <a:rPr lang="en-US" sz="2800" dirty="0" smtClean="0">
                <a:solidFill>
                  <a:srgbClr val="000000"/>
                </a:solidFill>
              </a:rPr>
              <a:t>)</a:t>
            </a:r>
            <a:endParaRPr lang="en-GB" sz="28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idx="4294967295"/>
          </p:nvPr>
        </p:nvSpPr>
        <p:spPr>
          <a:xfrm>
            <a:off x="457200" y="274638"/>
            <a:ext cx="8229600" cy="922337"/>
          </a:xfrm>
        </p:spPr>
        <p:txBody>
          <a:bodyPr/>
          <a:lstStyle/>
          <a:p>
            <a:pPr eaLnBrk="1" hangingPunct="1"/>
            <a:r>
              <a:rPr lang="en-GB" sz="4700" b="1" smtClean="0">
                <a:solidFill>
                  <a:srgbClr val="006C5F"/>
                </a:solidFill>
              </a:rPr>
              <a:t>The evidence so far</a:t>
            </a:r>
          </a:p>
        </p:txBody>
      </p:sp>
      <p:sp>
        <p:nvSpPr>
          <p:cNvPr id="31746" name="Rectangle 3"/>
          <p:cNvSpPr>
            <a:spLocks noGrp="1"/>
          </p:cNvSpPr>
          <p:nvPr>
            <p:ph type="body" idx="4294967295"/>
          </p:nvPr>
        </p:nvSpPr>
        <p:spPr>
          <a:xfrm>
            <a:off x="323850" y="1341438"/>
            <a:ext cx="8712200" cy="5327922"/>
          </a:xfrm>
        </p:spPr>
        <p:txBody>
          <a:bodyPr/>
          <a:lstStyle/>
          <a:p>
            <a:pPr eaLnBrk="1" hangingPunct="1">
              <a:buFont typeface="Arial" charset="0"/>
              <a:buNone/>
            </a:pPr>
            <a:r>
              <a:rPr lang="en-GB" sz="2800" b="1" dirty="0" smtClean="0">
                <a:solidFill>
                  <a:srgbClr val="006C5F"/>
                </a:solidFill>
              </a:rPr>
              <a:t>Bellows et al. (2010)</a:t>
            </a:r>
            <a:r>
              <a:rPr lang="en-GB" sz="2800" dirty="0" smtClean="0">
                <a:solidFill>
                  <a:srgbClr val="006C5F"/>
                </a:solidFill>
              </a:rPr>
              <a:t> </a:t>
            </a:r>
            <a:r>
              <a:rPr lang="en-GB" sz="2800" dirty="0" smtClean="0"/>
              <a:t>–</a:t>
            </a:r>
            <a:r>
              <a:rPr lang="en-GB" sz="2800" b="1" dirty="0" smtClean="0"/>
              <a:t> </a:t>
            </a:r>
            <a:r>
              <a:rPr lang="en-GB" sz="2800" dirty="0" smtClean="0"/>
              <a:t>systematic review of 15 evaluation studies of 7 SRH voucher programmes:</a:t>
            </a:r>
          </a:p>
          <a:p>
            <a:pPr eaLnBrk="1" hangingPunct="1"/>
            <a:r>
              <a:rPr lang="en-GB" sz="2800" b="1" dirty="0" smtClean="0">
                <a:solidFill>
                  <a:srgbClr val="006C5F"/>
                </a:solidFill>
              </a:rPr>
              <a:t>Increased </a:t>
            </a:r>
            <a:r>
              <a:rPr lang="en-GB" sz="2800" b="1" dirty="0" smtClean="0">
                <a:solidFill>
                  <a:srgbClr val="FF0000"/>
                </a:solidFill>
              </a:rPr>
              <a:t>utilisation</a:t>
            </a:r>
            <a:r>
              <a:rPr lang="en-GB" sz="2800" b="1" dirty="0" smtClean="0">
                <a:solidFill>
                  <a:srgbClr val="006C5F"/>
                </a:solidFill>
              </a:rPr>
              <a:t> of services </a:t>
            </a:r>
          </a:p>
          <a:p>
            <a:pPr lvl="1" eaLnBrk="1" hangingPunct="1"/>
            <a:r>
              <a:rPr lang="en-GB" sz="2200" dirty="0" smtClean="0"/>
              <a:t>Bangladesh and Cambodia: increase in facility-based deliveries </a:t>
            </a:r>
          </a:p>
          <a:p>
            <a:pPr eaLnBrk="1" hangingPunct="1"/>
            <a:r>
              <a:rPr lang="en-GB" sz="2800" b="1" dirty="0" smtClean="0">
                <a:solidFill>
                  <a:srgbClr val="006C5F"/>
                </a:solidFill>
              </a:rPr>
              <a:t>Improved </a:t>
            </a:r>
            <a:r>
              <a:rPr lang="en-GB" sz="2800" b="1" dirty="0" smtClean="0">
                <a:solidFill>
                  <a:srgbClr val="FF0000"/>
                </a:solidFill>
              </a:rPr>
              <a:t>quality</a:t>
            </a:r>
            <a:r>
              <a:rPr lang="en-GB" sz="2800" b="1" dirty="0" smtClean="0">
                <a:solidFill>
                  <a:srgbClr val="006C5F"/>
                </a:solidFill>
              </a:rPr>
              <a:t> of care</a:t>
            </a:r>
          </a:p>
          <a:p>
            <a:pPr lvl="1" eaLnBrk="1" hangingPunct="1"/>
            <a:r>
              <a:rPr lang="en-GB" sz="2200" dirty="0" smtClean="0"/>
              <a:t>Nicaragua, higher user satisfaction among adolescent voucher users than controls, some aspects of service quality improved over time </a:t>
            </a:r>
          </a:p>
          <a:p>
            <a:pPr eaLnBrk="1" hangingPunct="1">
              <a:buFontTx/>
              <a:buChar char="•"/>
            </a:pPr>
            <a:r>
              <a:rPr lang="en-GB" sz="2800" b="1" dirty="0" smtClean="0">
                <a:solidFill>
                  <a:srgbClr val="006C5F"/>
                </a:solidFill>
              </a:rPr>
              <a:t>Improved population health </a:t>
            </a:r>
            <a:r>
              <a:rPr lang="en-GB" sz="2800" b="1" dirty="0" smtClean="0">
                <a:solidFill>
                  <a:srgbClr val="FF0000"/>
                </a:solidFill>
              </a:rPr>
              <a:t>outcomes</a:t>
            </a:r>
            <a:r>
              <a:rPr lang="en-GB" sz="2800" dirty="0" smtClean="0">
                <a:solidFill>
                  <a:srgbClr val="006C5F"/>
                </a:solidFill>
              </a:rPr>
              <a:t> </a:t>
            </a:r>
          </a:p>
          <a:p>
            <a:pPr lvl="1" eaLnBrk="1" hangingPunct="1"/>
            <a:r>
              <a:rPr lang="en-GB" sz="2200" dirty="0" smtClean="0"/>
              <a:t>Uganda: 57% reduction in syphilis prevalence among general population within 10 km</a:t>
            </a:r>
          </a:p>
          <a:p>
            <a:pPr lvl="1" eaLnBrk="1" hangingPunct="1"/>
            <a:r>
              <a:rPr lang="en-GB" sz="2200" dirty="0" smtClean="0"/>
              <a:t>Nicaragua: reduction in STI prevalence among sex workers</a:t>
            </a:r>
          </a:p>
          <a:p>
            <a:pPr lvl="1" eaLnBrk="1" hangingPunct="1"/>
            <a:r>
              <a:rPr lang="en-US" sz="2200" dirty="0" smtClean="0"/>
              <a:t>Taiwan: lower fertility rates</a:t>
            </a:r>
          </a:p>
          <a:p>
            <a:pPr lvl="1" eaLnBrk="1" hangingPunct="1"/>
            <a:endParaRPr lang="en-GB" sz="20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idx="4294967295"/>
          </p:nvPr>
        </p:nvSpPr>
        <p:spPr>
          <a:xfrm>
            <a:off x="457200" y="620713"/>
            <a:ext cx="8229600" cy="1008062"/>
          </a:xfrm>
        </p:spPr>
        <p:txBody>
          <a:bodyPr/>
          <a:lstStyle/>
          <a:p>
            <a:pPr eaLnBrk="1" hangingPunct="1"/>
            <a:r>
              <a:rPr lang="en-GB" sz="3600" b="1" smtClean="0">
                <a:solidFill>
                  <a:srgbClr val="006C5F"/>
                </a:solidFill>
              </a:rPr>
              <a:t>Meyer et al. (2011) </a:t>
            </a:r>
            <a:r>
              <a:rPr lang="en-GB" sz="3600" smtClean="0">
                <a:solidFill>
                  <a:srgbClr val="006C5F"/>
                </a:solidFill>
              </a:rPr>
              <a:t>–</a:t>
            </a:r>
            <a:r>
              <a:rPr lang="en-GB" sz="3600" b="1" smtClean="0">
                <a:solidFill>
                  <a:srgbClr val="006C5F"/>
                </a:solidFill>
              </a:rPr>
              <a:t> systematic review of </a:t>
            </a:r>
            <a:r>
              <a:rPr lang="en-GB" altLang="ja-JP" sz="3600" b="1" smtClean="0">
                <a:solidFill>
                  <a:srgbClr val="006C5F"/>
                </a:solidFill>
                <a:cs typeface="ＭＳ Ｐゴシック"/>
              </a:rPr>
              <a:t>24 studies evaluating 16 different VPs:</a:t>
            </a:r>
            <a:br>
              <a:rPr lang="en-GB" altLang="ja-JP" sz="3600" b="1" smtClean="0">
                <a:solidFill>
                  <a:srgbClr val="006C5F"/>
                </a:solidFill>
                <a:cs typeface="ＭＳ Ｐゴシック"/>
              </a:rPr>
            </a:br>
            <a:endParaRPr lang="en-GB" sz="3600" b="1" smtClean="0">
              <a:solidFill>
                <a:srgbClr val="006C5F"/>
              </a:solidFill>
            </a:endParaRPr>
          </a:p>
        </p:txBody>
      </p:sp>
      <p:sp>
        <p:nvSpPr>
          <p:cNvPr id="33794" name="Rectangle 3"/>
          <p:cNvSpPr>
            <a:spLocks noGrp="1"/>
          </p:cNvSpPr>
          <p:nvPr>
            <p:ph type="body" idx="4294967295"/>
          </p:nvPr>
        </p:nvSpPr>
        <p:spPr>
          <a:xfrm>
            <a:off x="395288" y="1700213"/>
            <a:ext cx="8640762" cy="4176712"/>
          </a:xfrm>
        </p:spPr>
        <p:txBody>
          <a:bodyPr/>
          <a:lstStyle/>
          <a:p>
            <a:pPr eaLnBrk="1" hangingPunct="1">
              <a:spcBef>
                <a:spcPct val="35000"/>
              </a:spcBef>
            </a:pPr>
            <a:r>
              <a:rPr lang="en-GB" sz="2800" dirty="0" smtClean="0"/>
              <a:t>Modest evidence that VPs effectively </a:t>
            </a:r>
            <a:r>
              <a:rPr lang="en-GB" sz="2800" dirty="0" smtClean="0">
                <a:solidFill>
                  <a:srgbClr val="FF0000"/>
                </a:solidFill>
              </a:rPr>
              <a:t>target </a:t>
            </a:r>
            <a:r>
              <a:rPr lang="en-GB" sz="2800" dirty="0" smtClean="0"/>
              <a:t>specific populations for health goods/services (based on 4 VPs)</a:t>
            </a:r>
          </a:p>
          <a:p>
            <a:pPr eaLnBrk="1" hangingPunct="1">
              <a:spcBef>
                <a:spcPct val="35000"/>
              </a:spcBef>
            </a:pPr>
            <a:r>
              <a:rPr lang="en-GB" sz="2800" dirty="0" smtClean="0"/>
              <a:t>Robust evidence that VPs increase </a:t>
            </a:r>
            <a:r>
              <a:rPr lang="en-GB" sz="2800" dirty="0" smtClean="0">
                <a:solidFill>
                  <a:srgbClr val="FF0000"/>
                </a:solidFill>
              </a:rPr>
              <a:t>utilisation</a:t>
            </a:r>
            <a:r>
              <a:rPr lang="en-GB" sz="2800" dirty="0" smtClean="0"/>
              <a:t> (13VPs)</a:t>
            </a:r>
          </a:p>
          <a:p>
            <a:pPr eaLnBrk="1" hangingPunct="1">
              <a:spcBef>
                <a:spcPct val="35000"/>
              </a:spcBef>
            </a:pPr>
            <a:r>
              <a:rPr lang="en-GB" sz="2800" dirty="0" smtClean="0"/>
              <a:t>Modest evidence that VPs improve the </a:t>
            </a:r>
            <a:r>
              <a:rPr lang="en-GB" sz="2800" dirty="0" smtClean="0">
                <a:solidFill>
                  <a:srgbClr val="FF0000"/>
                </a:solidFill>
              </a:rPr>
              <a:t>quality</a:t>
            </a:r>
            <a:r>
              <a:rPr lang="en-GB" sz="2800" dirty="0" smtClean="0"/>
              <a:t> (</a:t>
            </a:r>
            <a:r>
              <a:rPr lang="nl-NL" sz="2800" dirty="0" smtClean="0"/>
              <a:t>3VPs)</a:t>
            </a:r>
            <a:endParaRPr lang="en-GB" sz="2800" dirty="0" smtClean="0"/>
          </a:p>
          <a:p>
            <a:pPr eaLnBrk="1" hangingPunct="1">
              <a:spcBef>
                <a:spcPct val="35000"/>
              </a:spcBef>
            </a:pPr>
            <a:r>
              <a:rPr lang="en-GB" sz="2800" dirty="0" smtClean="0"/>
              <a:t>Insufficient evidence to determine </a:t>
            </a:r>
            <a:r>
              <a:rPr lang="en-GB" sz="2800" dirty="0" smtClean="0">
                <a:solidFill>
                  <a:srgbClr val="FF0000"/>
                </a:solidFill>
              </a:rPr>
              <a:t>efficiency</a:t>
            </a:r>
            <a:r>
              <a:rPr lang="en-GB" sz="2800" dirty="0" smtClean="0"/>
              <a:t> of VPs (only 1 VP)</a:t>
            </a:r>
          </a:p>
          <a:p>
            <a:pPr eaLnBrk="1" hangingPunct="1">
              <a:spcBef>
                <a:spcPct val="35000"/>
              </a:spcBef>
            </a:pPr>
            <a:r>
              <a:rPr lang="en-GB" sz="2800" dirty="0" smtClean="0"/>
              <a:t>VPs do not have an </a:t>
            </a:r>
            <a:r>
              <a:rPr lang="en-GB" sz="2800" dirty="0" smtClean="0">
                <a:solidFill>
                  <a:srgbClr val="FF0000"/>
                </a:solidFill>
              </a:rPr>
              <a:t>impact</a:t>
            </a:r>
            <a:r>
              <a:rPr lang="en-GB" sz="2800" dirty="0" smtClean="0"/>
              <a:t> on health (6 VPs); however, small changes in the evidence could change conclusion</a:t>
            </a:r>
          </a:p>
        </p:txBody>
      </p:sp>
      <p:sp>
        <p:nvSpPr>
          <p:cNvPr id="33795" name="Rectangle 4"/>
          <p:cNvSpPr>
            <a:spLocks noChangeArrowheads="1"/>
          </p:cNvSpPr>
          <p:nvPr/>
        </p:nvSpPr>
        <p:spPr bwMode="auto">
          <a:xfrm>
            <a:off x="1331913" y="6021388"/>
            <a:ext cx="6769100" cy="720725"/>
          </a:xfrm>
          <a:prstGeom prst="rect">
            <a:avLst/>
          </a:prstGeom>
          <a:solidFill>
            <a:srgbClr val="BFDBD0"/>
          </a:solidFill>
          <a:ln w="9525">
            <a:solidFill>
              <a:schemeClr val="tx1"/>
            </a:solidFill>
            <a:miter lim="800000"/>
            <a:headEnd/>
            <a:tailEnd/>
          </a:ln>
        </p:spPr>
        <p:txBody>
          <a:bodyPr wrap="none" anchor="ctr"/>
          <a:lstStyle/>
          <a:p>
            <a:pPr algn="ctr" eaLnBrk="0" hangingPunct="0">
              <a:spcBef>
                <a:spcPct val="20000"/>
              </a:spcBef>
              <a:buFont typeface="Arial" charset="0"/>
              <a:buNone/>
            </a:pPr>
            <a:endParaRPr lang="en-GB" b="1">
              <a:latin typeface="Calibri" pitchFamily="34" charset="0"/>
            </a:endParaRPr>
          </a:p>
          <a:p>
            <a:pPr algn="ctr" eaLnBrk="0" hangingPunct="0">
              <a:spcBef>
                <a:spcPct val="20000"/>
              </a:spcBef>
              <a:buFont typeface="Arial" charset="0"/>
              <a:buNone/>
            </a:pPr>
            <a:r>
              <a:rPr lang="en-GB" b="1">
                <a:latin typeface="Calibri" pitchFamily="34" charset="0"/>
              </a:rPr>
              <a:t>Need for further rigorous evaluations to </a:t>
            </a:r>
          </a:p>
          <a:p>
            <a:pPr algn="ctr" eaLnBrk="0" hangingPunct="0">
              <a:spcBef>
                <a:spcPct val="20000"/>
              </a:spcBef>
              <a:buFont typeface="Arial" charset="0"/>
              <a:buNone/>
            </a:pPr>
            <a:r>
              <a:rPr lang="en-GB" b="1">
                <a:latin typeface="Calibri" pitchFamily="34" charset="0"/>
              </a:rPr>
              <a:t>strengthen evidence base</a:t>
            </a:r>
          </a:p>
          <a:p>
            <a:pPr algn="ctr"/>
            <a:endParaRPr lang="en-GB">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5660</TotalTime>
  <Words>2815</Words>
  <Application>Microsoft Office PowerPoint</Application>
  <PresentationFormat>Diavoorstelling (4:3)</PresentationFormat>
  <Paragraphs>474</Paragraphs>
  <Slides>35</Slides>
  <Notes>33</Notes>
  <HiddenSlides>0</HiddenSlides>
  <MMClips>0</MMClips>
  <ScaleCrop>false</ScaleCrop>
  <HeadingPairs>
    <vt:vector size="6" baseType="variant">
      <vt:variant>
        <vt:lpstr>Thema</vt:lpstr>
      </vt:variant>
      <vt:variant>
        <vt:i4>1</vt:i4>
      </vt:variant>
      <vt:variant>
        <vt:lpstr>Ingesloten OLE-bronprogramma's</vt:lpstr>
      </vt:variant>
      <vt:variant>
        <vt:i4>1</vt:i4>
      </vt:variant>
      <vt:variant>
        <vt:lpstr>Diatitels</vt:lpstr>
      </vt:variant>
      <vt:variant>
        <vt:i4>35</vt:i4>
      </vt:variant>
    </vt:vector>
  </HeadingPairs>
  <TitlesOfParts>
    <vt:vector size="37" baseType="lpstr">
      <vt:lpstr>Kantoorthema</vt:lpstr>
      <vt:lpstr>Grafiek</vt:lpstr>
      <vt:lpstr>Voucher Programmes: Lessons from a review of voucher programmes in Low Income Countries</vt:lpstr>
      <vt:lpstr>Outline of presentation</vt:lpstr>
      <vt:lpstr>Input- and results-based financing approaches</vt:lpstr>
      <vt:lpstr>Results Based Financing approaches</vt:lpstr>
      <vt:lpstr>Some examples of vouchers</vt:lpstr>
      <vt:lpstr>Major changes with traditional input-based approaches</vt:lpstr>
      <vt:lpstr>Major changes cont….</vt:lpstr>
      <vt:lpstr>The evidence so far</vt:lpstr>
      <vt:lpstr>Meyer et al. (2011) – systematic review of 24 studies evaluating 16 different VPs: </vt:lpstr>
      <vt:lpstr>Review Paper looking at  structural &amp; implementation issues</vt:lpstr>
      <vt:lpstr>13 countries identified which implemented or are implementing 36 voucher programmes</vt:lpstr>
      <vt:lpstr>Increasing number of VPs Started post March ’11 or is planned</vt:lpstr>
      <vt:lpstr>Overview of 36 VPs cont….</vt:lpstr>
      <vt:lpstr>Overview of 36 VPs cont…</vt:lpstr>
      <vt:lpstr>Rationale &amp; Objectives</vt:lpstr>
      <vt:lpstr>Number of Services Provided through the Voucher</vt:lpstr>
      <vt:lpstr>What do we use vouchers for?</vt:lpstr>
      <vt:lpstr>Analysis of a sub-sample of VPs</vt:lpstr>
      <vt:lpstr>Key Structural Features (Management)</vt:lpstr>
      <vt:lpstr>Type of Provider working in VPs</vt:lpstr>
      <vt:lpstr>Key Structural Features (pricing/targeting)</vt:lpstr>
      <vt:lpstr>Changes over time</vt:lpstr>
      <vt:lpstr>Lessons: vouchers in combination </vt:lpstr>
      <vt:lpstr>Lessons: potential drawbacks</vt:lpstr>
      <vt:lpstr>Lessons Learned</vt:lpstr>
      <vt:lpstr>Lessons Learned</vt:lpstr>
      <vt:lpstr>Discussion Points</vt:lpstr>
      <vt:lpstr>Extra slides</vt:lpstr>
      <vt:lpstr>Other objectives include…</vt:lpstr>
      <vt:lpstr>Commonly held assumptions</vt:lpstr>
      <vt:lpstr>Assumptions cont….</vt:lpstr>
      <vt:lpstr>Bangladesh DSF Programme:  impact on equity</vt:lpstr>
      <vt:lpstr>Example of increase in utilisation of services: SMH services in Bangladesh</vt:lpstr>
      <vt:lpstr>Impact on STI prevalence in sex workers of Managua, Nicaragua 50% reduction in overall prevalence from 1995 to 2005 </vt:lpstr>
      <vt:lpstr>Overview of 20 VPs studied in-depth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have voucher programmes evolved over time and adapted to context?   Lessons from a review of voucher programmes in Low Income Countries?</dc:title>
  <dc:creator>Anneke</dc:creator>
  <cp:lastModifiedBy>Anneke</cp:lastModifiedBy>
  <cp:revision>233</cp:revision>
  <dcterms:created xsi:type="dcterms:W3CDTF">2011-11-01T12:17:22Z</dcterms:created>
  <dcterms:modified xsi:type="dcterms:W3CDTF">2011-11-17T12:58:22Z</dcterms:modified>
</cp:coreProperties>
</file>